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57" r:id="rId3"/>
    <p:sldId id="319" r:id="rId4"/>
    <p:sldId id="261" r:id="rId5"/>
    <p:sldId id="310" r:id="rId6"/>
    <p:sldId id="312" r:id="rId7"/>
    <p:sldId id="313" r:id="rId8"/>
    <p:sldId id="311" r:id="rId9"/>
    <p:sldId id="262" r:id="rId10"/>
    <p:sldId id="306" r:id="rId11"/>
    <p:sldId id="304" r:id="rId12"/>
    <p:sldId id="388" r:id="rId13"/>
    <p:sldId id="389" r:id="rId14"/>
    <p:sldId id="390" r:id="rId15"/>
    <p:sldId id="391" r:id="rId16"/>
    <p:sldId id="392" r:id="rId17"/>
    <p:sldId id="267" r:id="rId18"/>
    <p:sldId id="268" r:id="rId19"/>
    <p:sldId id="269" r:id="rId20"/>
    <p:sldId id="320" r:id="rId21"/>
    <p:sldId id="265" r:id="rId22"/>
    <p:sldId id="264" r:id="rId23"/>
    <p:sldId id="318" r:id="rId24"/>
    <p:sldId id="315" r:id="rId25"/>
    <p:sldId id="316" r:id="rId26"/>
    <p:sldId id="317" r:id="rId27"/>
    <p:sldId id="334" r:id="rId28"/>
    <p:sldId id="335" r:id="rId29"/>
    <p:sldId id="336" r:id="rId30"/>
    <p:sldId id="386" r:id="rId31"/>
    <p:sldId id="387" r:id="rId32"/>
    <p:sldId id="385" r:id="rId33"/>
    <p:sldId id="266" r:id="rId34"/>
    <p:sldId id="327" r:id="rId35"/>
    <p:sldId id="321" r:id="rId36"/>
    <p:sldId id="393" r:id="rId37"/>
    <p:sldId id="271" r:id="rId38"/>
    <p:sldId id="270" r:id="rId39"/>
    <p:sldId id="274" r:id="rId40"/>
    <p:sldId id="394" r:id="rId41"/>
    <p:sldId id="395" r:id="rId42"/>
    <p:sldId id="276" r:id="rId43"/>
    <p:sldId id="325" r:id="rId44"/>
    <p:sldId id="275" r:id="rId45"/>
    <p:sldId id="324" r:id="rId46"/>
    <p:sldId id="326" r:id="rId47"/>
    <p:sldId id="403" r:id="rId48"/>
    <p:sldId id="328" r:id="rId49"/>
    <p:sldId id="329" r:id="rId50"/>
    <p:sldId id="404" r:id="rId51"/>
    <p:sldId id="330" r:id="rId52"/>
    <p:sldId id="405" r:id="rId53"/>
    <p:sldId id="331" r:id="rId54"/>
    <p:sldId id="332" r:id="rId55"/>
    <p:sldId id="406" r:id="rId56"/>
    <p:sldId id="337" r:id="rId57"/>
    <p:sldId id="396" r:id="rId58"/>
    <p:sldId id="407" r:id="rId59"/>
    <p:sldId id="397" r:id="rId60"/>
    <p:sldId id="398" r:id="rId61"/>
    <p:sldId id="399" r:id="rId62"/>
    <p:sldId id="400" r:id="rId63"/>
    <p:sldId id="401" r:id="rId64"/>
    <p:sldId id="402" r:id="rId65"/>
    <p:sldId id="408" r:id="rId66"/>
    <p:sldId id="409" r:id="rId67"/>
    <p:sldId id="277" r:id="rId68"/>
    <p:sldId id="308" r:id="rId69"/>
    <p:sldId id="283" r:id="rId70"/>
    <p:sldId id="322" r:id="rId71"/>
    <p:sldId id="323"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EEB7F6-A539-4D7F-8597-31A8C861BDB1}">
          <p14:sldIdLst/>
        </p14:section>
        <p14:section name="Día 1" id="{C5C08ABF-D39F-4931-87C8-1F6EECEEB9FE}">
          <p14:sldIdLst>
            <p14:sldId id="256"/>
            <p14:sldId id="257"/>
            <p14:sldId id="319"/>
            <p14:sldId id="261"/>
            <p14:sldId id="310"/>
            <p14:sldId id="312"/>
            <p14:sldId id="313"/>
            <p14:sldId id="311"/>
            <p14:sldId id="262"/>
            <p14:sldId id="306"/>
            <p14:sldId id="304"/>
            <p14:sldId id="388"/>
            <p14:sldId id="389"/>
            <p14:sldId id="390"/>
            <p14:sldId id="391"/>
            <p14:sldId id="392"/>
            <p14:sldId id="267"/>
            <p14:sldId id="268"/>
            <p14:sldId id="269"/>
            <p14:sldId id="320"/>
            <p14:sldId id="265"/>
            <p14:sldId id="264"/>
            <p14:sldId id="318"/>
            <p14:sldId id="315"/>
            <p14:sldId id="316"/>
            <p14:sldId id="317"/>
            <p14:sldId id="334"/>
            <p14:sldId id="335"/>
            <p14:sldId id="336"/>
            <p14:sldId id="386"/>
            <p14:sldId id="387"/>
            <p14:sldId id="385"/>
            <p14:sldId id="266"/>
            <p14:sldId id="327"/>
            <p14:sldId id="321"/>
          </p14:sldIdLst>
        </p14:section>
        <p14:section name="día 2" id="{B6782F4D-D213-4E2D-B67B-161F843B74CE}">
          <p14:sldIdLst>
            <p14:sldId id="393"/>
            <p14:sldId id="271"/>
            <p14:sldId id="270"/>
            <p14:sldId id="274"/>
            <p14:sldId id="394"/>
            <p14:sldId id="395"/>
            <p14:sldId id="276"/>
            <p14:sldId id="325"/>
            <p14:sldId id="275"/>
            <p14:sldId id="324"/>
            <p14:sldId id="326"/>
            <p14:sldId id="403"/>
            <p14:sldId id="328"/>
            <p14:sldId id="329"/>
            <p14:sldId id="404"/>
            <p14:sldId id="330"/>
            <p14:sldId id="405"/>
            <p14:sldId id="331"/>
            <p14:sldId id="332"/>
            <p14:sldId id="406"/>
            <p14:sldId id="337"/>
            <p14:sldId id="396"/>
            <p14:sldId id="407"/>
            <p14:sldId id="397"/>
            <p14:sldId id="398"/>
            <p14:sldId id="399"/>
            <p14:sldId id="400"/>
            <p14:sldId id="401"/>
            <p14:sldId id="402"/>
            <p14:sldId id="408"/>
            <p14:sldId id="409"/>
            <p14:sldId id="277"/>
            <p14:sldId id="308"/>
            <p14:sldId id="283"/>
            <p14:sldId id="322"/>
            <p14:sldId id="323"/>
          </p14:sldIdLst>
        </p14:section>
        <p14:section name="día 3" id="{E77B5EC2-FA58-44EC-948F-014EA38C9D90}">
          <p14:sldIdLst/>
        </p14:section>
        <p14:section name="día 4 (cierre)" id="{04734A35-FEC3-4719-BCFB-94A673E321F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E84461-AFC3-4FA8-8994-26C3A851FE32}" v="2" dt="2022-04-21T13:04:29.973"/>
    <p1510:client id="{C295E8A5-F2F8-45EB-9540-58FE2F9D6C11}" v="59" dt="2022-04-21T07:40:21.89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8" autoAdjust="0"/>
    <p:restoredTop sz="94660"/>
  </p:normalViewPr>
  <p:slideViewPr>
    <p:cSldViewPr snapToGrid="0">
      <p:cViewPr varScale="1">
        <p:scale>
          <a:sx n="148" d="100"/>
          <a:sy n="148" d="100"/>
        </p:scale>
        <p:origin x="276" y="72"/>
      </p:cViewPr>
      <p:guideLst/>
    </p:cSldViewPr>
  </p:slideViewPr>
  <p:notesTextViewPr>
    <p:cViewPr>
      <p:scale>
        <a:sx n="1" d="1"/>
        <a:sy n="1" d="1"/>
      </p:scale>
      <p:origin x="0" y="0"/>
    </p:cViewPr>
  </p:notesTextViewPr>
  <p:sorterViewPr>
    <p:cViewPr>
      <p:scale>
        <a:sx n="100" d="100"/>
        <a:sy n="100" d="100"/>
      </p:scale>
      <p:origin x="0" y="-153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o César Romero Pérez" userId="63c099d545ddaddb" providerId="LiveId" clId="{A2E84461-AFC3-4FA8-8994-26C3A851FE32}"/>
    <pc:docChg chg="undo custSel delSld modSld modSection">
      <pc:chgData name="Julio César Romero Pérez" userId="63c099d545ddaddb" providerId="LiveId" clId="{A2E84461-AFC3-4FA8-8994-26C3A851FE32}" dt="2022-04-21T18:06:06.619" v="63" actId="47"/>
      <pc:docMkLst>
        <pc:docMk/>
      </pc:docMkLst>
      <pc:sldChg chg="del">
        <pc:chgData name="Julio César Romero Pérez" userId="63c099d545ddaddb" providerId="LiveId" clId="{A2E84461-AFC3-4FA8-8994-26C3A851FE32}" dt="2022-04-21T18:05:48.461" v="61" actId="47"/>
        <pc:sldMkLst>
          <pc:docMk/>
          <pc:sldMk cId="2226205687" sldId="258"/>
        </pc:sldMkLst>
      </pc:sldChg>
      <pc:sldChg chg="del">
        <pc:chgData name="Julio César Romero Pérez" userId="63c099d545ddaddb" providerId="LiveId" clId="{A2E84461-AFC3-4FA8-8994-26C3A851FE32}" dt="2022-04-21T18:06:06.619" v="63" actId="47"/>
        <pc:sldMkLst>
          <pc:docMk/>
          <pc:sldMk cId="3101652695" sldId="263"/>
        </pc:sldMkLst>
      </pc:sldChg>
      <pc:sldChg chg="del">
        <pc:chgData name="Julio César Romero Pérez" userId="63c099d545ddaddb" providerId="LiveId" clId="{A2E84461-AFC3-4FA8-8994-26C3A851FE32}" dt="2022-04-21T18:06:06.619" v="63" actId="47"/>
        <pc:sldMkLst>
          <pc:docMk/>
          <pc:sldMk cId="2101837028" sldId="279"/>
        </pc:sldMkLst>
      </pc:sldChg>
      <pc:sldChg chg="del">
        <pc:chgData name="Julio César Romero Pérez" userId="63c099d545ddaddb" providerId="LiveId" clId="{A2E84461-AFC3-4FA8-8994-26C3A851FE32}" dt="2022-04-21T18:05:48.461" v="61" actId="47"/>
        <pc:sldMkLst>
          <pc:docMk/>
          <pc:sldMk cId="782609320" sldId="282"/>
        </pc:sldMkLst>
      </pc:sldChg>
      <pc:sldChg chg="modSp del mod">
        <pc:chgData name="Julio César Romero Pérez" userId="63c099d545ddaddb" providerId="LiveId" clId="{A2E84461-AFC3-4FA8-8994-26C3A851FE32}" dt="2022-04-21T18:05:48.461" v="61" actId="47"/>
        <pc:sldMkLst>
          <pc:docMk/>
          <pc:sldMk cId="4111321630" sldId="289"/>
        </pc:sldMkLst>
        <pc:spChg chg="mod">
          <ac:chgData name="Julio César Romero Pérez" userId="63c099d545ddaddb" providerId="LiveId" clId="{A2E84461-AFC3-4FA8-8994-26C3A851FE32}" dt="2022-04-21T13:02:23.345" v="38" actId="20577"/>
          <ac:spMkLst>
            <pc:docMk/>
            <pc:sldMk cId="4111321630" sldId="289"/>
            <ac:spMk id="3" creationId="{DB95780D-CF73-4DD6-8508-54C5CEE629F6}"/>
          </ac:spMkLst>
        </pc:spChg>
      </pc:sldChg>
      <pc:sldChg chg="del">
        <pc:chgData name="Julio César Romero Pérez" userId="63c099d545ddaddb" providerId="LiveId" clId="{A2E84461-AFC3-4FA8-8994-26C3A851FE32}" dt="2022-04-21T18:06:06.619" v="63" actId="47"/>
        <pc:sldMkLst>
          <pc:docMk/>
          <pc:sldMk cId="4227324586" sldId="290"/>
        </pc:sldMkLst>
      </pc:sldChg>
      <pc:sldChg chg="del">
        <pc:chgData name="Julio César Romero Pérez" userId="63c099d545ddaddb" providerId="LiveId" clId="{A2E84461-AFC3-4FA8-8994-26C3A851FE32}" dt="2022-04-21T18:05:48.461" v="61" actId="47"/>
        <pc:sldMkLst>
          <pc:docMk/>
          <pc:sldMk cId="2622221044" sldId="293"/>
        </pc:sldMkLst>
      </pc:sldChg>
      <pc:sldChg chg="modSp del mod">
        <pc:chgData name="Julio César Romero Pérez" userId="63c099d545ddaddb" providerId="LiveId" clId="{A2E84461-AFC3-4FA8-8994-26C3A851FE32}" dt="2022-04-21T18:05:48.461" v="61" actId="47"/>
        <pc:sldMkLst>
          <pc:docMk/>
          <pc:sldMk cId="2398768598" sldId="295"/>
        </pc:sldMkLst>
        <pc:spChg chg="mod">
          <ac:chgData name="Julio César Romero Pérez" userId="63c099d545ddaddb" providerId="LiveId" clId="{A2E84461-AFC3-4FA8-8994-26C3A851FE32}" dt="2022-04-21T12:55:32.872" v="4" actId="20577"/>
          <ac:spMkLst>
            <pc:docMk/>
            <pc:sldMk cId="2398768598" sldId="295"/>
            <ac:spMk id="3" creationId="{DB95780D-CF73-4DD6-8508-54C5CEE629F6}"/>
          </ac:spMkLst>
        </pc:spChg>
      </pc:sldChg>
      <pc:sldChg chg="addSp delSp modSp del mod">
        <pc:chgData name="Julio César Romero Pérez" userId="63c099d545ddaddb" providerId="LiveId" clId="{A2E84461-AFC3-4FA8-8994-26C3A851FE32}" dt="2022-04-21T18:05:48.461" v="61" actId="47"/>
        <pc:sldMkLst>
          <pc:docMk/>
          <pc:sldMk cId="2899091593" sldId="296"/>
        </pc:sldMkLst>
        <pc:spChg chg="mod">
          <ac:chgData name="Julio César Romero Pérez" userId="63c099d545ddaddb" providerId="LiveId" clId="{A2E84461-AFC3-4FA8-8994-26C3A851FE32}" dt="2022-04-21T13:04:30.469" v="60" actId="14100"/>
          <ac:spMkLst>
            <pc:docMk/>
            <pc:sldMk cId="2899091593" sldId="296"/>
            <ac:spMk id="3" creationId="{DB95780D-CF73-4DD6-8508-54C5CEE629F6}"/>
          </ac:spMkLst>
        </pc:spChg>
        <pc:spChg chg="add del mod">
          <ac:chgData name="Julio César Romero Pérez" userId="63c099d545ddaddb" providerId="LiveId" clId="{A2E84461-AFC3-4FA8-8994-26C3A851FE32}" dt="2022-04-21T13:04:29.973" v="59" actId="767"/>
          <ac:spMkLst>
            <pc:docMk/>
            <pc:sldMk cId="2899091593" sldId="296"/>
            <ac:spMk id="4" creationId="{6844FB5F-2806-4751-AFE7-E67F4BABD8B2}"/>
          </ac:spMkLst>
        </pc:spChg>
      </pc:sldChg>
      <pc:sldChg chg="del">
        <pc:chgData name="Julio César Romero Pérez" userId="63c099d545ddaddb" providerId="LiveId" clId="{A2E84461-AFC3-4FA8-8994-26C3A851FE32}" dt="2022-04-21T18:05:48.461" v="61" actId="47"/>
        <pc:sldMkLst>
          <pc:docMk/>
          <pc:sldMk cId="2924811669" sldId="297"/>
        </pc:sldMkLst>
      </pc:sldChg>
      <pc:sldChg chg="del">
        <pc:chgData name="Julio César Romero Pérez" userId="63c099d545ddaddb" providerId="LiveId" clId="{A2E84461-AFC3-4FA8-8994-26C3A851FE32}" dt="2022-04-21T18:05:48.461" v="61" actId="47"/>
        <pc:sldMkLst>
          <pc:docMk/>
          <pc:sldMk cId="3141593066" sldId="298"/>
        </pc:sldMkLst>
      </pc:sldChg>
      <pc:sldChg chg="del">
        <pc:chgData name="Julio César Romero Pérez" userId="63c099d545ddaddb" providerId="LiveId" clId="{A2E84461-AFC3-4FA8-8994-26C3A851FE32}" dt="2022-04-21T18:05:48.461" v="61" actId="47"/>
        <pc:sldMkLst>
          <pc:docMk/>
          <pc:sldMk cId="380544242" sldId="299"/>
        </pc:sldMkLst>
      </pc:sldChg>
      <pc:sldChg chg="del">
        <pc:chgData name="Julio César Romero Pérez" userId="63c099d545ddaddb" providerId="LiveId" clId="{A2E84461-AFC3-4FA8-8994-26C3A851FE32}" dt="2022-04-21T18:05:48.461" v="61" actId="47"/>
        <pc:sldMkLst>
          <pc:docMk/>
          <pc:sldMk cId="241335501" sldId="300"/>
        </pc:sldMkLst>
      </pc:sldChg>
      <pc:sldChg chg="del">
        <pc:chgData name="Julio César Romero Pérez" userId="63c099d545ddaddb" providerId="LiveId" clId="{A2E84461-AFC3-4FA8-8994-26C3A851FE32}" dt="2022-04-21T18:05:48.461" v="61" actId="47"/>
        <pc:sldMkLst>
          <pc:docMk/>
          <pc:sldMk cId="3862478976" sldId="301"/>
        </pc:sldMkLst>
      </pc:sldChg>
      <pc:sldChg chg="del">
        <pc:chgData name="Julio César Romero Pérez" userId="63c099d545ddaddb" providerId="LiveId" clId="{A2E84461-AFC3-4FA8-8994-26C3A851FE32}" dt="2022-04-21T18:05:48.461" v="61" actId="47"/>
        <pc:sldMkLst>
          <pc:docMk/>
          <pc:sldMk cId="458733599" sldId="305"/>
        </pc:sldMkLst>
      </pc:sldChg>
      <pc:sldChg chg="del">
        <pc:chgData name="Julio César Romero Pérez" userId="63c099d545ddaddb" providerId="LiveId" clId="{A2E84461-AFC3-4FA8-8994-26C3A851FE32}" dt="2022-04-21T18:05:48.461" v="61" actId="47"/>
        <pc:sldMkLst>
          <pc:docMk/>
          <pc:sldMk cId="370969001" sldId="307"/>
        </pc:sldMkLst>
      </pc:sldChg>
      <pc:sldChg chg="del">
        <pc:chgData name="Julio César Romero Pérez" userId="63c099d545ddaddb" providerId="LiveId" clId="{A2E84461-AFC3-4FA8-8994-26C3A851FE32}" dt="2022-04-21T18:05:48.461" v="61" actId="47"/>
        <pc:sldMkLst>
          <pc:docMk/>
          <pc:sldMk cId="1417328145" sldId="314"/>
        </pc:sldMkLst>
      </pc:sldChg>
      <pc:sldChg chg="del">
        <pc:chgData name="Julio César Romero Pérez" userId="63c099d545ddaddb" providerId="LiveId" clId="{A2E84461-AFC3-4FA8-8994-26C3A851FE32}" dt="2022-04-21T18:05:48.461" v="61" actId="47"/>
        <pc:sldMkLst>
          <pc:docMk/>
          <pc:sldMk cId="858072358" sldId="333"/>
        </pc:sldMkLst>
      </pc:sldChg>
      <pc:sldChg chg="del">
        <pc:chgData name="Julio César Romero Pérez" userId="63c099d545ddaddb" providerId="LiveId" clId="{A2E84461-AFC3-4FA8-8994-26C3A851FE32}" dt="2022-04-21T18:05:48.461" v="61" actId="47"/>
        <pc:sldMkLst>
          <pc:docMk/>
          <pc:sldMk cId="2694418766" sldId="338"/>
        </pc:sldMkLst>
      </pc:sldChg>
      <pc:sldChg chg="del">
        <pc:chgData name="Julio César Romero Pérez" userId="63c099d545ddaddb" providerId="LiveId" clId="{A2E84461-AFC3-4FA8-8994-26C3A851FE32}" dt="2022-04-21T18:05:48.461" v="61" actId="47"/>
        <pc:sldMkLst>
          <pc:docMk/>
          <pc:sldMk cId="3540686654" sldId="339"/>
        </pc:sldMkLst>
      </pc:sldChg>
      <pc:sldChg chg="del">
        <pc:chgData name="Julio César Romero Pérez" userId="63c099d545ddaddb" providerId="LiveId" clId="{A2E84461-AFC3-4FA8-8994-26C3A851FE32}" dt="2022-04-21T18:05:48.461" v="61" actId="47"/>
        <pc:sldMkLst>
          <pc:docMk/>
          <pc:sldMk cId="2605658305" sldId="340"/>
        </pc:sldMkLst>
      </pc:sldChg>
      <pc:sldChg chg="del">
        <pc:chgData name="Julio César Romero Pérez" userId="63c099d545ddaddb" providerId="LiveId" clId="{A2E84461-AFC3-4FA8-8994-26C3A851FE32}" dt="2022-04-21T18:06:06.619" v="63" actId="47"/>
        <pc:sldMkLst>
          <pc:docMk/>
          <pc:sldMk cId="207802935" sldId="410"/>
        </pc:sldMkLst>
      </pc:sldChg>
      <pc:sldChg chg="del">
        <pc:chgData name="Julio César Romero Pérez" userId="63c099d545ddaddb" providerId="LiveId" clId="{A2E84461-AFC3-4FA8-8994-26C3A851FE32}" dt="2022-04-21T18:06:06.619" v="63" actId="47"/>
        <pc:sldMkLst>
          <pc:docMk/>
          <pc:sldMk cId="3818332867" sldId="414"/>
        </pc:sldMkLst>
      </pc:sldChg>
      <pc:sldChg chg="del">
        <pc:chgData name="Julio César Romero Pérez" userId="63c099d545ddaddb" providerId="LiveId" clId="{A2E84461-AFC3-4FA8-8994-26C3A851FE32}" dt="2022-04-21T18:06:06.619" v="63" actId="47"/>
        <pc:sldMkLst>
          <pc:docMk/>
          <pc:sldMk cId="2857887656" sldId="415"/>
        </pc:sldMkLst>
      </pc:sldChg>
      <pc:sldChg chg="del">
        <pc:chgData name="Julio César Romero Pérez" userId="63c099d545ddaddb" providerId="LiveId" clId="{A2E84461-AFC3-4FA8-8994-26C3A851FE32}" dt="2022-04-21T18:06:06.619" v="63" actId="47"/>
        <pc:sldMkLst>
          <pc:docMk/>
          <pc:sldMk cId="916947581" sldId="416"/>
        </pc:sldMkLst>
      </pc:sldChg>
      <pc:sldChg chg="del">
        <pc:chgData name="Julio César Romero Pérez" userId="63c099d545ddaddb" providerId="LiveId" clId="{A2E84461-AFC3-4FA8-8994-26C3A851FE32}" dt="2022-04-21T18:06:06.619" v="63" actId="47"/>
        <pc:sldMkLst>
          <pc:docMk/>
          <pc:sldMk cId="712913927" sldId="417"/>
        </pc:sldMkLst>
      </pc:sldChg>
      <pc:sldChg chg="del">
        <pc:chgData name="Julio César Romero Pérez" userId="63c099d545ddaddb" providerId="LiveId" clId="{A2E84461-AFC3-4FA8-8994-26C3A851FE32}" dt="2022-04-21T18:06:06.619" v="63" actId="47"/>
        <pc:sldMkLst>
          <pc:docMk/>
          <pc:sldMk cId="4167010976" sldId="418"/>
        </pc:sldMkLst>
      </pc:sldChg>
      <pc:sldChg chg="del">
        <pc:chgData name="Julio César Romero Pérez" userId="63c099d545ddaddb" providerId="LiveId" clId="{A2E84461-AFC3-4FA8-8994-26C3A851FE32}" dt="2022-04-21T18:06:06.619" v="63" actId="47"/>
        <pc:sldMkLst>
          <pc:docMk/>
          <pc:sldMk cId="502612612" sldId="419"/>
        </pc:sldMkLst>
      </pc:sldChg>
      <pc:sldChg chg="del">
        <pc:chgData name="Julio César Romero Pérez" userId="63c099d545ddaddb" providerId="LiveId" clId="{A2E84461-AFC3-4FA8-8994-26C3A851FE32}" dt="2022-04-21T18:06:06.619" v="63" actId="47"/>
        <pc:sldMkLst>
          <pc:docMk/>
          <pc:sldMk cId="3327145515" sldId="420"/>
        </pc:sldMkLst>
      </pc:sldChg>
      <pc:sldChg chg="del">
        <pc:chgData name="Julio César Romero Pérez" userId="63c099d545ddaddb" providerId="LiveId" clId="{A2E84461-AFC3-4FA8-8994-26C3A851FE32}" dt="2022-04-21T18:06:06.619" v="63" actId="47"/>
        <pc:sldMkLst>
          <pc:docMk/>
          <pc:sldMk cId="70790492" sldId="421"/>
        </pc:sldMkLst>
      </pc:sldChg>
      <pc:sldChg chg="del">
        <pc:chgData name="Julio César Romero Pérez" userId="63c099d545ddaddb" providerId="LiveId" clId="{A2E84461-AFC3-4FA8-8994-26C3A851FE32}" dt="2022-04-21T18:06:06.619" v="63" actId="47"/>
        <pc:sldMkLst>
          <pc:docMk/>
          <pc:sldMk cId="1573212839" sldId="422"/>
        </pc:sldMkLst>
      </pc:sldChg>
      <pc:sldChg chg="del">
        <pc:chgData name="Julio César Romero Pérez" userId="63c099d545ddaddb" providerId="LiveId" clId="{A2E84461-AFC3-4FA8-8994-26C3A851FE32}" dt="2022-04-21T18:06:06.619" v="63" actId="47"/>
        <pc:sldMkLst>
          <pc:docMk/>
          <pc:sldMk cId="691544693" sldId="423"/>
        </pc:sldMkLst>
      </pc:sldChg>
      <pc:sldChg chg="del">
        <pc:chgData name="Julio César Romero Pérez" userId="63c099d545ddaddb" providerId="LiveId" clId="{A2E84461-AFC3-4FA8-8994-26C3A851FE32}" dt="2022-04-21T18:06:06.619" v="63" actId="47"/>
        <pc:sldMkLst>
          <pc:docMk/>
          <pc:sldMk cId="3189945002" sldId="424"/>
        </pc:sldMkLst>
      </pc:sldChg>
      <pc:sldChg chg="del">
        <pc:chgData name="Julio César Romero Pérez" userId="63c099d545ddaddb" providerId="LiveId" clId="{A2E84461-AFC3-4FA8-8994-26C3A851FE32}" dt="2022-04-21T18:06:06.619" v="63" actId="47"/>
        <pc:sldMkLst>
          <pc:docMk/>
          <pc:sldMk cId="3186342906" sldId="425"/>
        </pc:sldMkLst>
      </pc:sldChg>
      <pc:sldChg chg="del">
        <pc:chgData name="Julio César Romero Pérez" userId="63c099d545ddaddb" providerId="LiveId" clId="{A2E84461-AFC3-4FA8-8994-26C3A851FE32}" dt="2022-04-21T18:06:06.619" v="63" actId="47"/>
        <pc:sldMkLst>
          <pc:docMk/>
          <pc:sldMk cId="3174334338" sldId="426"/>
        </pc:sldMkLst>
      </pc:sldChg>
      <pc:sldChg chg="del">
        <pc:chgData name="Julio César Romero Pérez" userId="63c099d545ddaddb" providerId="LiveId" clId="{A2E84461-AFC3-4FA8-8994-26C3A851FE32}" dt="2022-04-21T18:06:06.619" v="63" actId="47"/>
        <pc:sldMkLst>
          <pc:docMk/>
          <pc:sldMk cId="2104242510" sldId="427"/>
        </pc:sldMkLst>
      </pc:sldChg>
      <pc:sldChg chg="del">
        <pc:chgData name="Julio César Romero Pérez" userId="63c099d545ddaddb" providerId="LiveId" clId="{A2E84461-AFC3-4FA8-8994-26C3A851FE32}" dt="2022-04-21T18:06:06.619" v="63" actId="47"/>
        <pc:sldMkLst>
          <pc:docMk/>
          <pc:sldMk cId="1297171711" sldId="428"/>
        </pc:sldMkLst>
      </pc:sldChg>
      <pc:sldChg chg="del">
        <pc:chgData name="Julio César Romero Pérez" userId="63c099d545ddaddb" providerId="LiveId" clId="{A2E84461-AFC3-4FA8-8994-26C3A851FE32}" dt="2022-04-21T18:06:06.619" v="63" actId="47"/>
        <pc:sldMkLst>
          <pc:docMk/>
          <pc:sldMk cId="3826745055" sldId="430"/>
        </pc:sldMkLst>
      </pc:sldChg>
      <pc:sldChg chg="del">
        <pc:chgData name="Julio César Romero Pérez" userId="63c099d545ddaddb" providerId="LiveId" clId="{A2E84461-AFC3-4FA8-8994-26C3A851FE32}" dt="2022-04-21T18:05:49.858" v="62" actId="47"/>
        <pc:sldMkLst>
          <pc:docMk/>
          <pc:sldMk cId="1099560405" sldId="431"/>
        </pc:sldMkLst>
      </pc:sldChg>
      <pc:sldChg chg="del">
        <pc:chgData name="Julio César Romero Pérez" userId="63c099d545ddaddb" providerId="LiveId" clId="{A2E84461-AFC3-4FA8-8994-26C3A851FE32}" dt="2022-04-21T18:05:48.461" v="61" actId="47"/>
        <pc:sldMkLst>
          <pc:docMk/>
          <pc:sldMk cId="1080189461" sldId="432"/>
        </pc:sldMkLst>
      </pc:sldChg>
      <pc:sldChg chg="del">
        <pc:chgData name="Julio César Romero Pérez" userId="63c099d545ddaddb" providerId="LiveId" clId="{A2E84461-AFC3-4FA8-8994-26C3A851FE32}" dt="2022-04-21T12:55:27.568" v="0" actId="2696"/>
        <pc:sldMkLst>
          <pc:docMk/>
          <pc:sldMk cId="1461057733" sldId="433"/>
        </pc:sldMkLst>
      </pc:sldChg>
      <pc:sldChg chg="modSp del mod">
        <pc:chgData name="Julio César Romero Pérez" userId="63c099d545ddaddb" providerId="LiveId" clId="{A2E84461-AFC3-4FA8-8994-26C3A851FE32}" dt="2022-04-21T18:05:48.461" v="61" actId="47"/>
        <pc:sldMkLst>
          <pc:docMk/>
          <pc:sldMk cId="2627956379" sldId="434"/>
        </pc:sldMkLst>
        <pc:spChg chg="mod">
          <ac:chgData name="Julio César Romero Pérez" userId="63c099d545ddaddb" providerId="LiveId" clId="{A2E84461-AFC3-4FA8-8994-26C3A851FE32}" dt="2022-04-21T13:02:38.702" v="40" actId="20577"/>
          <ac:spMkLst>
            <pc:docMk/>
            <pc:sldMk cId="2627956379" sldId="434"/>
            <ac:spMk id="3" creationId="{DB95780D-CF73-4DD6-8508-54C5CEE629F6}"/>
          </ac:spMkLst>
        </pc:spChg>
      </pc:sldChg>
      <pc:sldChg chg="del">
        <pc:chgData name="Julio César Romero Pérez" userId="63c099d545ddaddb" providerId="LiveId" clId="{A2E84461-AFC3-4FA8-8994-26C3A851FE32}" dt="2022-04-21T18:05:48.461" v="61" actId="47"/>
        <pc:sldMkLst>
          <pc:docMk/>
          <pc:sldMk cId="925681876" sldId="435"/>
        </pc:sldMkLst>
      </pc:sldChg>
      <pc:sldChg chg="del">
        <pc:chgData name="Julio César Romero Pérez" userId="63c099d545ddaddb" providerId="LiveId" clId="{A2E84461-AFC3-4FA8-8994-26C3A851FE32}" dt="2022-04-21T18:05:48.461" v="61" actId="47"/>
        <pc:sldMkLst>
          <pc:docMk/>
          <pc:sldMk cId="1944471674" sldId="436"/>
        </pc:sldMkLst>
      </pc:sldChg>
      <pc:sldChg chg="del">
        <pc:chgData name="Julio César Romero Pérez" userId="63c099d545ddaddb" providerId="LiveId" clId="{A2E84461-AFC3-4FA8-8994-26C3A851FE32}" dt="2022-04-21T18:05:48.461" v="61" actId="47"/>
        <pc:sldMkLst>
          <pc:docMk/>
          <pc:sldMk cId="2632980570" sldId="437"/>
        </pc:sldMkLst>
      </pc:sldChg>
      <pc:sldChg chg="modSp del mod">
        <pc:chgData name="Julio César Romero Pérez" userId="63c099d545ddaddb" providerId="LiveId" clId="{A2E84461-AFC3-4FA8-8994-26C3A851FE32}" dt="2022-04-21T18:05:48.461" v="61" actId="47"/>
        <pc:sldMkLst>
          <pc:docMk/>
          <pc:sldMk cId="201832128" sldId="438"/>
        </pc:sldMkLst>
        <pc:spChg chg="mod">
          <ac:chgData name="Julio César Romero Pérez" userId="63c099d545ddaddb" providerId="LiveId" clId="{A2E84461-AFC3-4FA8-8994-26C3A851FE32}" dt="2022-04-21T13:03:01" v="41" actId="313"/>
          <ac:spMkLst>
            <pc:docMk/>
            <pc:sldMk cId="201832128" sldId="438"/>
            <ac:spMk id="3" creationId="{DB95780D-CF73-4DD6-8508-54C5CEE629F6}"/>
          </ac:spMkLst>
        </pc:spChg>
      </pc:sldChg>
      <pc:sldChg chg="del">
        <pc:chgData name="Julio César Romero Pérez" userId="63c099d545ddaddb" providerId="LiveId" clId="{A2E84461-AFC3-4FA8-8994-26C3A851FE32}" dt="2022-04-21T18:05:48.461" v="61" actId="47"/>
        <pc:sldMkLst>
          <pc:docMk/>
          <pc:sldMk cId="2953408886" sldId="439"/>
        </pc:sldMkLst>
      </pc:sldChg>
      <pc:sldChg chg="del">
        <pc:chgData name="Julio César Romero Pérez" userId="63c099d545ddaddb" providerId="LiveId" clId="{A2E84461-AFC3-4FA8-8994-26C3A851FE32}" dt="2022-04-21T18:05:48.461" v="61" actId="47"/>
        <pc:sldMkLst>
          <pc:docMk/>
          <pc:sldMk cId="2531202803" sldId="440"/>
        </pc:sldMkLst>
      </pc:sldChg>
      <pc:sldChg chg="modSp del mod">
        <pc:chgData name="Julio César Romero Pérez" userId="63c099d545ddaddb" providerId="LiveId" clId="{A2E84461-AFC3-4FA8-8994-26C3A851FE32}" dt="2022-04-21T18:05:48.461" v="61" actId="47"/>
        <pc:sldMkLst>
          <pc:docMk/>
          <pc:sldMk cId="2180083414" sldId="441"/>
        </pc:sldMkLst>
        <pc:spChg chg="mod">
          <ac:chgData name="Julio César Romero Pérez" userId="63c099d545ddaddb" providerId="LiveId" clId="{A2E84461-AFC3-4FA8-8994-26C3A851FE32}" dt="2022-04-21T13:03:23.523" v="43" actId="20577"/>
          <ac:spMkLst>
            <pc:docMk/>
            <pc:sldMk cId="2180083414" sldId="441"/>
            <ac:spMk id="3" creationId="{DB95780D-CF73-4DD6-8508-54C5CEE629F6}"/>
          </ac:spMkLst>
        </pc:spChg>
      </pc:sldChg>
      <pc:sldChg chg="modSp del mod">
        <pc:chgData name="Julio César Romero Pérez" userId="63c099d545ddaddb" providerId="LiveId" clId="{A2E84461-AFC3-4FA8-8994-26C3A851FE32}" dt="2022-04-21T18:05:48.461" v="61" actId="47"/>
        <pc:sldMkLst>
          <pc:docMk/>
          <pc:sldMk cId="2954068480" sldId="442"/>
        </pc:sldMkLst>
        <pc:spChg chg="mod">
          <ac:chgData name="Julio César Romero Pérez" userId="63c099d545ddaddb" providerId="LiveId" clId="{A2E84461-AFC3-4FA8-8994-26C3A851FE32}" dt="2022-04-21T13:03:35.431" v="45" actId="20577"/>
          <ac:spMkLst>
            <pc:docMk/>
            <pc:sldMk cId="2954068480" sldId="442"/>
            <ac:spMk id="3" creationId="{DB95780D-CF73-4DD6-8508-54C5CEE629F6}"/>
          </ac:spMkLst>
        </pc:spChg>
      </pc:sldChg>
      <pc:sldChg chg="del">
        <pc:chgData name="Julio César Romero Pérez" userId="63c099d545ddaddb" providerId="LiveId" clId="{A2E84461-AFC3-4FA8-8994-26C3A851FE32}" dt="2022-04-21T18:05:48.461" v="61" actId="47"/>
        <pc:sldMkLst>
          <pc:docMk/>
          <pc:sldMk cId="1484563322" sldId="443"/>
        </pc:sldMkLst>
      </pc:sldChg>
      <pc:sldChg chg="del">
        <pc:chgData name="Julio César Romero Pérez" userId="63c099d545ddaddb" providerId="LiveId" clId="{A2E84461-AFC3-4FA8-8994-26C3A851FE32}" dt="2022-04-21T18:05:48.461" v="61" actId="47"/>
        <pc:sldMkLst>
          <pc:docMk/>
          <pc:sldMk cId="2701625656" sldId="444"/>
        </pc:sldMkLst>
      </pc:sldChg>
      <pc:sldChg chg="del">
        <pc:chgData name="Julio César Romero Pérez" userId="63c099d545ddaddb" providerId="LiveId" clId="{A2E84461-AFC3-4FA8-8994-26C3A851FE32}" dt="2022-04-21T18:05:48.461" v="61" actId="47"/>
        <pc:sldMkLst>
          <pc:docMk/>
          <pc:sldMk cId="2857022118" sldId="445"/>
        </pc:sldMkLst>
      </pc:sldChg>
      <pc:sldChg chg="del">
        <pc:chgData name="Julio César Romero Pérez" userId="63c099d545ddaddb" providerId="LiveId" clId="{A2E84461-AFC3-4FA8-8994-26C3A851FE32}" dt="2022-04-21T18:05:48.461" v="61" actId="47"/>
        <pc:sldMkLst>
          <pc:docMk/>
          <pc:sldMk cId="2892604608" sldId="446"/>
        </pc:sldMkLst>
      </pc:sldChg>
      <pc:sldChg chg="del">
        <pc:chgData name="Julio César Romero Pérez" userId="63c099d545ddaddb" providerId="LiveId" clId="{A2E84461-AFC3-4FA8-8994-26C3A851FE32}" dt="2022-04-21T18:05:48.461" v="61" actId="47"/>
        <pc:sldMkLst>
          <pc:docMk/>
          <pc:sldMk cId="3598367966" sldId="447"/>
        </pc:sldMkLst>
      </pc:sldChg>
      <pc:sldChg chg="del">
        <pc:chgData name="Julio César Romero Pérez" userId="63c099d545ddaddb" providerId="LiveId" clId="{A2E84461-AFC3-4FA8-8994-26C3A851FE32}" dt="2022-04-21T18:05:48.461" v="61" actId="47"/>
        <pc:sldMkLst>
          <pc:docMk/>
          <pc:sldMk cId="410910153" sldId="448"/>
        </pc:sldMkLst>
      </pc:sldChg>
      <pc:sldChg chg="del">
        <pc:chgData name="Julio César Romero Pérez" userId="63c099d545ddaddb" providerId="LiveId" clId="{A2E84461-AFC3-4FA8-8994-26C3A851FE32}" dt="2022-04-21T18:05:48.461" v="61" actId="47"/>
        <pc:sldMkLst>
          <pc:docMk/>
          <pc:sldMk cId="2945232214" sldId="449"/>
        </pc:sldMkLst>
      </pc:sldChg>
      <pc:sldChg chg="del">
        <pc:chgData name="Julio César Romero Pérez" userId="63c099d545ddaddb" providerId="LiveId" clId="{A2E84461-AFC3-4FA8-8994-26C3A851FE32}" dt="2022-04-21T18:05:48.461" v="61" actId="47"/>
        <pc:sldMkLst>
          <pc:docMk/>
          <pc:sldMk cId="2163998694" sldId="450"/>
        </pc:sldMkLst>
      </pc:sldChg>
      <pc:sldChg chg="del">
        <pc:chgData name="Julio César Romero Pérez" userId="63c099d545ddaddb" providerId="LiveId" clId="{A2E84461-AFC3-4FA8-8994-26C3A851FE32}" dt="2022-04-21T18:05:48.461" v="61" actId="47"/>
        <pc:sldMkLst>
          <pc:docMk/>
          <pc:sldMk cId="3478796145" sldId="451"/>
        </pc:sldMkLst>
      </pc:sldChg>
      <pc:sldChg chg="del">
        <pc:chgData name="Julio César Romero Pérez" userId="63c099d545ddaddb" providerId="LiveId" clId="{A2E84461-AFC3-4FA8-8994-26C3A851FE32}" dt="2022-04-21T18:05:48.461" v="61" actId="47"/>
        <pc:sldMkLst>
          <pc:docMk/>
          <pc:sldMk cId="610444825" sldId="452"/>
        </pc:sldMkLst>
      </pc:sldChg>
      <pc:sldChg chg="del">
        <pc:chgData name="Julio César Romero Pérez" userId="63c099d545ddaddb" providerId="LiveId" clId="{A2E84461-AFC3-4FA8-8994-26C3A851FE32}" dt="2022-04-21T18:05:48.461" v="61" actId="47"/>
        <pc:sldMkLst>
          <pc:docMk/>
          <pc:sldMk cId="2886203696" sldId="453"/>
        </pc:sldMkLst>
      </pc:sldChg>
      <pc:sldChg chg="del">
        <pc:chgData name="Julio César Romero Pérez" userId="63c099d545ddaddb" providerId="LiveId" clId="{A2E84461-AFC3-4FA8-8994-26C3A851FE32}" dt="2022-04-21T18:05:48.461" v="61" actId="47"/>
        <pc:sldMkLst>
          <pc:docMk/>
          <pc:sldMk cId="2758599668" sldId="454"/>
        </pc:sldMkLst>
      </pc:sldChg>
      <pc:sldChg chg="del">
        <pc:chgData name="Julio César Romero Pérez" userId="63c099d545ddaddb" providerId="LiveId" clId="{A2E84461-AFC3-4FA8-8994-26C3A851FE32}" dt="2022-04-21T18:05:48.461" v="61" actId="47"/>
        <pc:sldMkLst>
          <pc:docMk/>
          <pc:sldMk cId="1891173304" sldId="45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F5A60-A963-47F9-851C-C0D4EA42BAD6}" type="datetimeFigureOut">
              <a:rPr lang="es-MX" smtClean="0"/>
              <a:t>21/04/2022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B9FE1-5563-4F52-A748-944F9D59043D}" type="slidenum">
              <a:rPr lang="es-MX" smtClean="0"/>
              <a:t>‹Nº›</a:t>
            </a:fld>
            <a:endParaRPr lang="es-MX"/>
          </a:p>
        </p:txBody>
      </p:sp>
    </p:spTree>
    <p:extLst>
      <p:ext uri="{BB962C8B-B14F-4D97-AF65-F5344CB8AC3E}">
        <p14:creationId xmlns:p14="http://schemas.microsoft.com/office/powerpoint/2010/main" val="1784921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err="1"/>
              <a:t>We</a:t>
            </a:r>
            <a:r>
              <a:rPr lang="es-MX"/>
              <a:t> are </a:t>
            </a:r>
            <a:r>
              <a:rPr lang="es-MX" err="1"/>
              <a:t>big</a:t>
            </a:r>
            <a:r>
              <a:rPr lang="es-MX"/>
              <a:t> data – Las necesidades de la nueva sociedad de la información </a:t>
            </a:r>
          </a:p>
        </p:txBody>
      </p:sp>
      <p:sp>
        <p:nvSpPr>
          <p:cNvPr id="4" name="Marcador de número de diapositiva 3"/>
          <p:cNvSpPr>
            <a:spLocks noGrp="1"/>
          </p:cNvSpPr>
          <p:nvPr>
            <p:ph type="sldNum" sz="quarter" idx="5"/>
          </p:nvPr>
        </p:nvSpPr>
        <p:spPr/>
        <p:txBody>
          <a:bodyPr/>
          <a:lstStyle/>
          <a:p>
            <a:fld id="{FE8B9FE1-5563-4F52-A748-944F9D59043D}" type="slidenum">
              <a:rPr lang="es-MX" smtClean="0"/>
              <a:t>2</a:t>
            </a:fld>
            <a:endParaRPr lang="es-MX"/>
          </a:p>
        </p:txBody>
      </p:sp>
    </p:spTree>
    <p:extLst>
      <p:ext uri="{BB962C8B-B14F-4D97-AF65-F5344CB8AC3E}">
        <p14:creationId xmlns:p14="http://schemas.microsoft.com/office/powerpoint/2010/main" val="347346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E8B9FE1-5563-4F52-A748-944F9D59043D}" type="slidenum">
              <a:rPr lang="es-MX" smtClean="0"/>
              <a:t>47</a:t>
            </a:fld>
            <a:endParaRPr lang="es-MX"/>
          </a:p>
        </p:txBody>
      </p:sp>
    </p:spTree>
    <p:extLst>
      <p:ext uri="{BB962C8B-B14F-4D97-AF65-F5344CB8AC3E}">
        <p14:creationId xmlns:p14="http://schemas.microsoft.com/office/powerpoint/2010/main" val="2693135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E8B9FE1-5563-4F52-A748-944F9D59043D}" type="slidenum">
              <a:rPr lang="es-MX" smtClean="0"/>
              <a:t>50</a:t>
            </a:fld>
            <a:endParaRPr lang="es-MX"/>
          </a:p>
        </p:txBody>
      </p:sp>
    </p:spTree>
    <p:extLst>
      <p:ext uri="{BB962C8B-B14F-4D97-AF65-F5344CB8AC3E}">
        <p14:creationId xmlns:p14="http://schemas.microsoft.com/office/powerpoint/2010/main" val="526866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E8B9FE1-5563-4F52-A748-944F9D59043D}" type="slidenum">
              <a:rPr lang="es-MX" smtClean="0"/>
              <a:t>52</a:t>
            </a:fld>
            <a:endParaRPr lang="es-MX"/>
          </a:p>
        </p:txBody>
      </p:sp>
    </p:spTree>
    <p:extLst>
      <p:ext uri="{BB962C8B-B14F-4D97-AF65-F5344CB8AC3E}">
        <p14:creationId xmlns:p14="http://schemas.microsoft.com/office/powerpoint/2010/main" val="3273706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E8B9FE1-5563-4F52-A748-944F9D59043D}" type="slidenum">
              <a:rPr lang="es-MX" smtClean="0"/>
              <a:t>55</a:t>
            </a:fld>
            <a:endParaRPr lang="es-MX"/>
          </a:p>
        </p:txBody>
      </p:sp>
    </p:spTree>
    <p:extLst>
      <p:ext uri="{BB962C8B-B14F-4D97-AF65-F5344CB8AC3E}">
        <p14:creationId xmlns:p14="http://schemas.microsoft.com/office/powerpoint/2010/main" val="3056654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E8B9FE1-5563-4F52-A748-944F9D59043D}" type="slidenum">
              <a:rPr lang="es-MX" smtClean="0"/>
              <a:t>58</a:t>
            </a:fld>
            <a:endParaRPr lang="es-MX"/>
          </a:p>
        </p:txBody>
      </p:sp>
    </p:spTree>
    <p:extLst>
      <p:ext uri="{BB962C8B-B14F-4D97-AF65-F5344CB8AC3E}">
        <p14:creationId xmlns:p14="http://schemas.microsoft.com/office/powerpoint/2010/main" val="2688822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FE8B9FE1-5563-4F52-A748-944F9D59043D}" type="slidenum">
              <a:rPr lang="es-MX" smtClean="0"/>
              <a:t>5</a:t>
            </a:fld>
            <a:endParaRPr lang="es-MX"/>
          </a:p>
        </p:txBody>
      </p:sp>
    </p:spTree>
    <p:extLst>
      <p:ext uri="{BB962C8B-B14F-4D97-AF65-F5344CB8AC3E}">
        <p14:creationId xmlns:p14="http://schemas.microsoft.com/office/powerpoint/2010/main" val="2015810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FE8B9FE1-5563-4F52-A748-944F9D59043D}" type="slidenum">
              <a:rPr lang="es-MX" smtClean="0"/>
              <a:t>6</a:t>
            </a:fld>
            <a:endParaRPr lang="es-MX"/>
          </a:p>
        </p:txBody>
      </p:sp>
    </p:spTree>
    <p:extLst>
      <p:ext uri="{BB962C8B-B14F-4D97-AF65-F5344CB8AC3E}">
        <p14:creationId xmlns:p14="http://schemas.microsoft.com/office/powerpoint/2010/main" val="3111796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FE8B9FE1-5563-4F52-A748-944F9D59043D}" type="slidenum">
              <a:rPr lang="es-MX" smtClean="0"/>
              <a:t>7</a:t>
            </a:fld>
            <a:endParaRPr lang="es-MX"/>
          </a:p>
        </p:txBody>
      </p:sp>
    </p:spTree>
    <p:extLst>
      <p:ext uri="{BB962C8B-B14F-4D97-AF65-F5344CB8AC3E}">
        <p14:creationId xmlns:p14="http://schemas.microsoft.com/office/powerpoint/2010/main" val="270691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El almacenamiento columnar nos provee de múltiples ventajas, un procesamiento mas rápido para los agregados, mejor compresión,  uso mas eficiente de los recursos al momento de realizar un </a:t>
            </a:r>
            <a:r>
              <a:rPr lang="es-MX" err="1"/>
              <a:t>select</a:t>
            </a:r>
            <a:r>
              <a:rPr lang="es-MX"/>
              <a:t>.</a:t>
            </a:r>
          </a:p>
          <a:p>
            <a:r>
              <a:rPr lang="es-MX"/>
              <a:t>El almacenamiento basado en renglón nos provee una inserción de datos sin rival,  pero pobre rendimiento en cargas de trabajo de tipo OLAP</a:t>
            </a:r>
          </a:p>
          <a:p>
            <a:r>
              <a:rPr lang="es-MX"/>
              <a:t>Una base de datos distribuida tiene sus características a considerar, entre ellas una mayor complejidad, sin embargo, el paralelismo nos provee la mejor de las oportunidades para escalar.</a:t>
            </a:r>
          </a:p>
          <a:p>
            <a:endParaRPr lang="es-MX"/>
          </a:p>
        </p:txBody>
      </p:sp>
      <p:sp>
        <p:nvSpPr>
          <p:cNvPr id="4" name="Marcador de número de diapositiva 3"/>
          <p:cNvSpPr>
            <a:spLocks noGrp="1"/>
          </p:cNvSpPr>
          <p:nvPr>
            <p:ph type="sldNum" sz="quarter" idx="5"/>
          </p:nvPr>
        </p:nvSpPr>
        <p:spPr/>
        <p:txBody>
          <a:bodyPr/>
          <a:lstStyle/>
          <a:p>
            <a:fld id="{FE8B9FE1-5563-4F52-A748-944F9D59043D}" type="slidenum">
              <a:rPr lang="es-MX" smtClean="0"/>
              <a:t>9</a:t>
            </a:fld>
            <a:endParaRPr lang="es-MX"/>
          </a:p>
        </p:txBody>
      </p:sp>
    </p:spTree>
    <p:extLst>
      <p:ext uri="{BB962C8B-B14F-4D97-AF65-F5344CB8AC3E}">
        <p14:creationId xmlns:p14="http://schemas.microsoft.com/office/powerpoint/2010/main" val="323339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FE8B9FE1-5563-4F52-A748-944F9D59043D}" type="slidenum">
              <a:rPr lang="es-MX" smtClean="0"/>
              <a:t>24</a:t>
            </a:fld>
            <a:endParaRPr lang="es-MX"/>
          </a:p>
        </p:txBody>
      </p:sp>
    </p:spTree>
    <p:extLst>
      <p:ext uri="{BB962C8B-B14F-4D97-AF65-F5344CB8AC3E}">
        <p14:creationId xmlns:p14="http://schemas.microsoft.com/office/powerpoint/2010/main" val="2048841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FE8B9FE1-5563-4F52-A748-944F9D59043D}" type="slidenum">
              <a:rPr lang="es-MX" smtClean="0"/>
              <a:t>25</a:t>
            </a:fld>
            <a:endParaRPr lang="es-MX"/>
          </a:p>
        </p:txBody>
      </p:sp>
    </p:spTree>
    <p:extLst>
      <p:ext uri="{BB962C8B-B14F-4D97-AF65-F5344CB8AC3E}">
        <p14:creationId xmlns:p14="http://schemas.microsoft.com/office/powerpoint/2010/main" val="332573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FE8B9FE1-5563-4F52-A748-944F9D59043D}" type="slidenum">
              <a:rPr lang="es-MX" smtClean="0"/>
              <a:t>26</a:t>
            </a:fld>
            <a:endParaRPr lang="es-MX"/>
          </a:p>
        </p:txBody>
      </p:sp>
    </p:spTree>
    <p:extLst>
      <p:ext uri="{BB962C8B-B14F-4D97-AF65-F5344CB8AC3E}">
        <p14:creationId xmlns:p14="http://schemas.microsoft.com/office/powerpoint/2010/main" val="405942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E8B9FE1-5563-4F52-A748-944F9D59043D}" type="slidenum">
              <a:rPr lang="es-MX" smtClean="0"/>
              <a:t>46</a:t>
            </a:fld>
            <a:endParaRPr lang="es-MX"/>
          </a:p>
        </p:txBody>
      </p:sp>
    </p:spTree>
    <p:extLst>
      <p:ext uri="{BB962C8B-B14F-4D97-AF65-F5344CB8AC3E}">
        <p14:creationId xmlns:p14="http://schemas.microsoft.com/office/powerpoint/2010/main" val="3287275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Pr>
        <a:blipFill dpi="0" rotWithShape="1">
          <a:blip r:embed="rId2"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solidFill>
                  <a:srgbClr val="006EBE"/>
                </a:solidFill>
                <a:latin typeface="Raleway-v4020 Thin" pitchFamily="50" charset="-18"/>
              </a:defRPr>
            </a:lvl1pPr>
          </a:lstStyle>
          <a:p>
            <a:r>
              <a:rPr lang="es-ES"/>
              <a:t>Haga clic para modificar el estilo de título del patrón</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414141"/>
                </a:solidFill>
                <a:latin typeface="Raleway-v4020 Black" pitchFamily="50"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7" name="TextBox 7"/>
          <p:cNvSpPr txBox="1"/>
          <p:nvPr userDrawn="1"/>
        </p:nvSpPr>
        <p:spPr>
          <a:xfrm>
            <a:off x="479376" y="332656"/>
            <a:ext cx="2733441" cy="830997"/>
          </a:xfrm>
          <a:prstGeom prst="rect">
            <a:avLst/>
          </a:prstGeom>
          <a:noFill/>
        </p:spPr>
        <p:txBody>
          <a:bodyPr wrap="none" rtlCol="0">
            <a:spAutoFit/>
          </a:bodyPr>
          <a:lstStyle/>
          <a:p>
            <a:r>
              <a:rPr lang="en-US" sz="4800" b="1" i="1" err="1">
                <a:solidFill>
                  <a:srgbClr val="006EBE"/>
                </a:solidFill>
                <a:latin typeface="Arial Narrow" panose="020B0606020202030204" pitchFamily="34" charset="0"/>
              </a:rPr>
              <a:t>NobleProg</a:t>
            </a:r>
            <a:endParaRPr lang="en-GB" sz="48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3862791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v4020 Thin" pitchFamily="50" charset="-18"/>
              </a:defRPr>
            </a:lvl1pPr>
          </a:lstStyle>
          <a:p>
            <a:r>
              <a:rPr lang="es-ES"/>
              <a:t>Haga clic para modificar el estilo de título del patrón</a:t>
            </a:r>
            <a:endParaRPr lang="en-GB"/>
          </a:p>
        </p:txBody>
      </p:sp>
      <p:sp>
        <p:nvSpPr>
          <p:cNvPr id="3" name="Vertical Text Placeholder 2"/>
          <p:cNvSpPr>
            <a:spLocks noGrp="1"/>
          </p:cNvSpPr>
          <p:nvPr>
            <p:ph type="body" orient="vert" idx="1"/>
          </p:nvPr>
        </p:nvSpPr>
        <p:spPr/>
        <p:txBody>
          <a:bodyPr vert="eaVert"/>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Date Placeholder 3"/>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‹Nº›</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253747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Raleway-v4020 Thin" pitchFamily="50" charset="-18"/>
              </a:defRPr>
            </a:lvl1pPr>
          </a:lstStyle>
          <a:p>
            <a:r>
              <a:rPr lang="es-ES"/>
              <a:t>Haga clic para modificar el estilo de título del patrón</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Raleway-v4020" pitchFamily="50" charset="-18"/>
              </a:defRPr>
            </a:lvl1pPr>
            <a:lvl2pPr>
              <a:defRPr>
                <a:latin typeface="Raleway-v4020" pitchFamily="50" charset="-18"/>
              </a:defRPr>
            </a:lvl2pPr>
            <a:lvl3pPr>
              <a:defRPr>
                <a:latin typeface="Raleway-v4020" pitchFamily="50" charset="-18"/>
              </a:defRPr>
            </a:lvl3pPr>
            <a:lvl4pPr>
              <a:defRPr>
                <a:latin typeface="Raleway-v4020" pitchFamily="50" charset="-18"/>
              </a:defRPr>
            </a:lvl4pPr>
            <a:lvl5pPr>
              <a:defRPr>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Date Placeholder 3"/>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‹Nº›</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4089747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006EBE"/>
                </a:solidFill>
                <a:latin typeface="Raleway-v4020 Thin" pitchFamily="50" charset="-18"/>
              </a:defRPr>
            </a:lvl1pPr>
          </a:lstStyle>
          <a:p>
            <a:r>
              <a:rPr lang="es-ES"/>
              <a:t>Haga clic para modificar el estilo de título del patrón</a:t>
            </a:r>
            <a:endParaRPr lang="en-GB"/>
          </a:p>
        </p:txBody>
      </p:sp>
      <p:sp>
        <p:nvSpPr>
          <p:cNvPr id="3" name="Content Placeholder 2"/>
          <p:cNvSpPr>
            <a:spLocks noGrp="1"/>
          </p:cNvSpPr>
          <p:nvPr>
            <p:ph idx="1"/>
          </p:nvPr>
        </p:nvSpPr>
        <p:spPr/>
        <p:txBody>
          <a:bodyPr/>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Date Placeholder 3"/>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‹Nº›</a:t>
            </a:fld>
            <a:endParaRPr lang="en-GB"/>
          </a:p>
        </p:txBody>
      </p:sp>
      <p:sp>
        <p:nvSpPr>
          <p:cNvPr id="7"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3091582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solidFill>
                  <a:srgbClr val="006EBE"/>
                </a:solidFill>
                <a:latin typeface="Raleway-v4020 Thin" pitchFamily="50" charset="-18"/>
              </a:defRPr>
            </a:lvl1pPr>
          </a:lstStyle>
          <a:p>
            <a:r>
              <a:rPr lang="es-ES"/>
              <a:t>Haga clic para modificar el estilo de título del patrón</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414141"/>
                </a:solidFill>
                <a:latin typeface="Raleway-v4020 Black" pitchFamily="50" charset="-18"/>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‹Nº›</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275556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a:p>
        </p:txBody>
      </p:sp>
      <p:sp>
        <p:nvSpPr>
          <p:cNvPr id="3" name="Content Placeholder 2"/>
          <p:cNvSpPr>
            <a:spLocks noGrp="1"/>
          </p:cNvSpPr>
          <p:nvPr>
            <p:ph sz="half" idx="1"/>
          </p:nvPr>
        </p:nvSpPr>
        <p:spPr>
          <a:xfrm>
            <a:off x="838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Content Placeholder 3"/>
          <p:cNvSpPr>
            <a:spLocks noGrp="1"/>
          </p:cNvSpPr>
          <p:nvPr>
            <p:ph sz="half" idx="2"/>
          </p:nvPr>
        </p:nvSpPr>
        <p:spPr>
          <a:xfrm>
            <a:off x="6172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Date Placeholder 4"/>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‹Nº›</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289537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1850" y="2193925"/>
            <a:ext cx="5156200"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9663" y="2193925"/>
            <a:ext cx="5157787"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7" name="Date Placeholder 6"/>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DD7D84E-0E76-444F-8C2F-83F1D9BD0C6E}" type="slidenum">
              <a:rPr lang="en-GB" smtClean="0"/>
              <a:pPr/>
              <a:t>‹Nº›</a:t>
            </a:fld>
            <a:endParaRPr lang="en-GB"/>
          </a:p>
        </p:txBody>
      </p:sp>
      <p:sp>
        <p:nvSpPr>
          <p:cNvPr id="11"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4244238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a:p>
        </p:txBody>
      </p:sp>
      <p:sp>
        <p:nvSpPr>
          <p:cNvPr id="3" name="Date Placeholder 2"/>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DD7D84E-0E76-444F-8C2F-83F1D9BD0C6E}" type="slidenum">
              <a:rPr lang="en-GB" smtClean="0"/>
              <a:pPr/>
              <a:t>‹Nº›</a:t>
            </a:fld>
            <a:endParaRPr lang="en-GB"/>
          </a:p>
        </p:txBody>
      </p:sp>
      <p:sp>
        <p:nvSpPr>
          <p:cNvPr id="7"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26750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DD7D84E-0E76-444F-8C2F-83F1D9BD0C6E}" type="slidenum">
              <a:rPr lang="en-GB" smtClean="0"/>
              <a:pPr/>
              <a:t>‹Nº›</a:t>
            </a:fld>
            <a:endParaRPr lang="en-GB"/>
          </a:p>
        </p:txBody>
      </p:sp>
      <p:sp>
        <p:nvSpPr>
          <p:cNvPr id="6"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90966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s-ES"/>
              <a:t>Haga clic para modificar el estilo de título del patrón</a:t>
            </a:r>
            <a:endParaRPr lang="en-GB"/>
          </a:p>
        </p:txBody>
      </p:sp>
      <p:sp>
        <p:nvSpPr>
          <p:cNvPr id="3" name="Content Placeholder 2"/>
          <p:cNvSpPr>
            <a:spLocks noGrp="1"/>
          </p:cNvSpPr>
          <p:nvPr>
            <p:ph idx="1"/>
          </p:nvPr>
        </p:nvSpPr>
        <p:spPr>
          <a:xfrm>
            <a:off x="5183188" y="987425"/>
            <a:ext cx="6172200" cy="4873625"/>
          </a:xfrm>
        </p:spPr>
        <p:txBody>
          <a:bodyPr/>
          <a:lstStyle>
            <a:lvl1pPr>
              <a:defRPr sz="3200">
                <a:solidFill>
                  <a:srgbClr val="414141"/>
                </a:solidFill>
                <a:latin typeface="Raleway-v4020" pitchFamily="50" charset="-18"/>
              </a:defRPr>
            </a:lvl1pPr>
            <a:lvl2pPr>
              <a:defRPr sz="2800">
                <a:solidFill>
                  <a:srgbClr val="414141"/>
                </a:solidFill>
                <a:latin typeface="Raleway-v4020" pitchFamily="50" charset="-18"/>
              </a:defRPr>
            </a:lvl2pPr>
            <a:lvl3pPr>
              <a:defRPr sz="2400">
                <a:solidFill>
                  <a:srgbClr val="414141"/>
                </a:solidFill>
                <a:latin typeface="Raleway-v4020" pitchFamily="50" charset="-18"/>
              </a:defRPr>
            </a:lvl3pPr>
            <a:lvl4pPr>
              <a:defRPr sz="2000">
                <a:solidFill>
                  <a:srgbClr val="414141"/>
                </a:solidFill>
                <a:latin typeface="Raleway-v4020" pitchFamily="50" charset="-18"/>
              </a:defRPr>
            </a:lvl4pPr>
            <a:lvl5pPr>
              <a:defRPr sz="2000">
                <a:solidFill>
                  <a:srgbClr val="414141"/>
                </a:solidFill>
                <a:latin typeface="Raleway-v4020" pitchFamily="50" charset="-18"/>
              </a:defRPr>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Raleway-v4020" pitchFamily="50" charset="-1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‹Nº›</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3440333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s-ES"/>
              <a:t>Haga clic para modificar el estilo de título del patrón</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Raleway-v4020" pitchFamily="50" charset="-1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GB"/>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Trebuchet MS" panose="020B06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F669CD5-EC14-4DE5-86A6-D9133CD12038}" type="datetimeFigureOut">
              <a:rPr lang="en-GB" smtClean="0"/>
              <a:pPr/>
              <a:t>21/04/2022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‹Nº›</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err="1">
                <a:solidFill>
                  <a:srgbClr val="006EBE"/>
                </a:solidFill>
                <a:latin typeface="Arial Narrow" panose="020B0606020202030204" pitchFamily="34" charset="0"/>
              </a:rPr>
              <a:t>NobleProg</a:t>
            </a:r>
            <a:endParaRPr lang="en-GB" sz="3200" b="1" i="1">
              <a:solidFill>
                <a:srgbClr val="006EBE"/>
              </a:solidFill>
              <a:latin typeface="Arial Narrow" panose="020B0606020202030204" pitchFamily="34" charset="0"/>
            </a:endParaRPr>
          </a:p>
        </p:txBody>
      </p:sp>
    </p:spTree>
    <p:extLst>
      <p:ext uri="{BB962C8B-B14F-4D97-AF65-F5344CB8AC3E}">
        <p14:creationId xmlns:p14="http://schemas.microsoft.com/office/powerpoint/2010/main" val="800570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Date Placeholder 3"/>
          <p:cNvSpPr>
            <a:spLocks noGrp="1"/>
          </p:cNvSpPr>
          <p:nvPr>
            <p:ph type="dt" sz="half" idx="2"/>
          </p:nvPr>
        </p:nvSpPr>
        <p:spPr>
          <a:xfrm>
            <a:off x="911424" y="6356350"/>
            <a:ext cx="922867" cy="365125"/>
          </a:xfrm>
          <a:prstGeom prst="rect">
            <a:avLst/>
          </a:prstGeom>
        </p:spPr>
        <p:txBody>
          <a:bodyPr vert="horz" lIns="91440" tIns="45720" rIns="91440" bIns="45720" rtlCol="0" anchor="ctr"/>
          <a:lstStyle>
            <a:lvl1pPr algn="l">
              <a:defRPr sz="900">
                <a:solidFill>
                  <a:srgbClr val="414141"/>
                </a:solidFill>
                <a:latin typeface="Raleway-v4020" pitchFamily="50" charset="-18"/>
              </a:defRPr>
            </a:lvl1pPr>
          </a:lstStyle>
          <a:p>
            <a:fld id="{BF669CD5-EC14-4DE5-86A6-D9133CD12038}" type="datetimeFigureOut">
              <a:rPr lang="en-GB" smtClean="0"/>
              <a:pPr/>
              <a:t>21/04/2022</a:t>
            </a:fld>
            <a:endParaRPr lang="en-GB"/>
          </a:p>
        </p:txBody>
      </p:sp>
      <p:sp>
        <p:nvSpPr>
          <p:cNvPr id="5" name="Footer Placeholder 4"/>
          <p:cNvSpPr>
            <a:spLocks noGrp="1"/>
          </p:cNvSpPr>
          <p:nvPr>
            <p:ph type="ftr" sz="quarter" idx="3"/>
          </p:nvPr>
        </p:nvSpPr>
        <p:spPr>
          <a:xfrm>
            <a:off x="1915242" y="6356350"/>
            <a:ext cx="2895600" cy="365125"/>
          </a:xfrm>
          <a:prstGeom prst="rect">
            <a:avLst/>
          </a:prstGeom>
        </p:spPr>
        <p:txBody>
          <a:bodyPr vert="horz" lIns="91440" tIns="45720" rIns="91440" bIns="45720" rtlCol="0" anchor="ctr"/>
          <a:lstStyle>
            <a:lvl1pPr algn="ctr">
              <a:defRPr sz="900">
                <a:solidFill>
                  <a:srgbClr val="414141"/>
                </a:solidFill>
                <a:latin typeface="Raleway-v4020" pitchFamily="50" charset="-18"/>
              </a:defRPr>
            </a:lvl1pPr>
          </a:lstStyle>
          <a:p>
            <a:r>
              <a:rPr lang="en-US"/>
              <a:t>Footer</a:t>
            </a:r>
            <a:endParaRPr lang="en-GB"/>
          </a:p>
        </p:txBody>
      </p:sp>
      <p:sp>
        <p:nvSpPr>
          <p:cNvPr id="6" name="Slide Number Placeholder 5"/>
          <p:cNvSpPr>
            <a:spLocks noGrp="1"/>
          </p:cNvSpPr>
          <p:nvPr>
            <p:ph type="sldNum" sz="quarter" idx="4"/>
          </p:nvPr>
        </p:nvSpPr>
        <p:spPr>
          <a:xfrm>
            <a:off x="261431" y="6356350"/>
            <a:ext cx="577985" cy="365125"/>
          </a:xfrm>
          <a:prstGeom prst="rect">
            <a:avLst/>
          </a:prstGeom>
        </p:spPr>
        <p:txBody>
          <a:bodyPr vert="horz" lIns="91440" tIns="45720" rIns="91440" bIns="45720" rtlCol="0" anchor="ctr"/>
          <a:lstStyle>
            <a:lvl1pPr algn="r">
              <a:defRPr sz="1400">
                <a:solidFill>
                  <a:srgbClr val="006EBE"/>
                </a:solidFill>
                <a:latin typeface="Raleway-v4020" pitchFamily="50" charset="-18"/>
                <a:ea typeface="Adobe Fan Heiti Std B" panose="020B0700000000000000" pitchFamily="34" charset="-128"/>
              </a:defRPr>
            </a:lvl1pPr>
          </a:lstStyle>
          <a:p>
            <a:fld id="{6DD7D84E-0E76-444F-8C2F-83F1D9BD0C6E}" type="slidenum">
              <a:rPr lang="en-GB" smtClean="0"/>
              <a:pPr/>
              <a:t>‹Nº›</a:t>
            </a:fld>
            <a:endParaRPr lang="en-GB"/>
          </a:p>
        </p:txBody>
      </p:sp>
      <p:sp>
        <p:nvSpPr>
          <p:cNvPr id="9" name="TextBox 8"/>
          <p:cNvSpPr txBox="1"/>
          <p:nvPr/>
        </p:nvSpPr>
        <p:spPr>
          <a:xfrm>
            <a:off x="5383410" y="6356350"/>
            <a:ext cx="1774012" cy="569387"/>
          </a:xfrm>
          <a:prstGeom prst="rect">
            <a:avLst/>
          </a:prstGeom>
          <a:noFill/>
        </p:spPr>
        <p:txBody>
          <a:bodyPr wrap="none" rtlCol="0">
            <a:spAutoFit/>
          </a:bodyPr>
          <a:lstStyle/>
          <a:p>
            <a:pPr algn="ctr"/>
            <a:r>
              <a:rPr lang="en-GB" sz="1000" b="1" err="1">
                <a:solidFill>
                  <a:srgbClr val="414141"/>
                </a:solidFill>
                <a:latin typeface="Raleway-v4020" pitchFamily="50" charset="-18"/>
                <a:ea typeface="Adobe Fan Heiti Std B" panose="020B0700000000000000" pitchFamily="34" charset="-128"/>
              </a:rPr>
              <a:t>NobleProg</a:t>
            </a:r>
            <a:r>
              <a:rPr lang="en-GB" sz="1000" b="1">
                <a:solidFill>
                  <a:srgbClr val="414141"/>
                </a:solidFill>
                <a:latin typeface="Raleway-v4020" pitchFamily="50" charset="-18"/>
                <a:ea typeface="Adobe Fan Heiti Std B" panose="020B0700000000000000" pitchFamily="34" charset="-128"/>
              </a:rPr>
              <a:t>®</a:t>
            </a:r>
            <a:r>
              <a:rPr lang="en-GB" sz="1000">
                <a:solidFill>
                  <a:srgbClr val="414141"/>
                </a:solidFill>
                <a:latin typeface="Raleway-v4020" pitchFamily="50" charset="-18"/>
                <a:ea typeface="Adobe Fan Heiti Std B" panose="020B0700000000000000" pitchFamily="34" charset="-128"/>
              </a:rPr>
              <a:t> Limited 201</a:t>
            </a:r>
            <a:r>
              <a:rPr lang="pl-PL" sz="1000">
                <a:solidFill>
                  <a:srgbClr val="414141"/>
                </a:solidFill>
                <a:latin typeface="Raleway-v4020" pitchFamily="50" charset="-18"/>
                <a:ea typeface="Adobe Fan Heiti Std B" panose="020B0700000000000000" pitchFamily="34" charset="-128"/>
              </a:rPr>
              <a:t>7</a:t>
            </a:r>
            <a:r>
              <a:rPr lang="en-GB" sz="1000">
                <a:solidFill>
                  <a:srgbClr val="414141"/>
                </a:solidFill>
                <a:latin typeface="Raleway-v4020" pitchFamily="50" charset="-18"/>
                <a:ea typeface="Adobe Fan Heiti Std B" panose="020B0700000000000000" pitchFamily="34" charset="-128"/>
              </a:rPr>
              <a:t> </a:t>
            </a:r>
          </a:p>
          <a:p>
            <a:pPr algn="ctr"/>
            <a:r>
              <a:rPr lang="en-GB" sz="1000">
                <a:solidFill>
                  <a:srgbClr val="414141"/>
                </a:solidFill>
                <a:latin typeface="Raleway-v4020" pitchFamily="50" charset="-18"/>
                <a:ea typeface="Adobe Fan Heiti Std B" panose="020B0700000000000000" pitchFamily="34" charset="-128"/>
              </a:rPr>
              <a:t>All Rights Reserved</a:t>
            </a:r>
          </a:p>
          <a:p>
            <a:endParaRPr lang="en-GB" sz="1100">
              <a:solidFill>
                <a:srgbClr val="414141"/>
              </a:solidFill>
              <a:latin typeface="Raleway-v4020" pitchFamily="50" charset="-18"/>
              <a:ea typeface="Adobe Fan Heiti Std B" panose="020B0700000000000000" pitchFamily="34" charset="-128"/>
            </a:endParaRPr>
          </a:p>
        </p:txBody>
      </p:sp>
    </p:spTree>
    <p:extLst>
      <p:ext uri="{BB962C8B-B14F-4D97-AF65-F5344CB8AC3E}">
        <p14:creationId xmlns:p14="http://schemas.microsoft.com/office/powerpoint/2010/main" val="406493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b="1" kern="1200">
          <a:solidFill>
            <a:srgbClr val="006EBE"/>
          </a:solidFill>
          <a:latin typeface="Raleway-v4020 Thin" pitchFamily="50" charset="-18"/>
          <a:ea typeface="Adobe Fan Heiti Std B" panose="020B0700000000000000" pitchFamily="34" charset="-128"/>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rgbClr val="414141"/>
          </a:solidFill>
          <a:latin typeface="Raleway-v4020" pitchFamily="50" charset="-18"/>
          <a:ea typeface="Adobe Fan Heiti Std B" panose="020B0700000000000000" pitchFamily="34" charset="-128"/>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rgbClr val="414141"/>
          </a:solidFill>
          <a:latin typeface="Raleway-v4020" pitchFamily="50" charset="-18"/>
          <a:ea typeface="Adobe Fan Heiti Std B" panose="020B0700000000000000" pitchFamily="34" charset="-128"/>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rgbClr val="414141"/>
          </a:solidFill>
          <a:latin typeface="Raleway-v4020" pitchFamily="50" charset="-18"/>
          <a:ea typeface="Adobe Fan Heiti Std B" panose="020B0700000000000000" pitchFamily="34" charset="-128"/>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4.3.8.1/"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jpeg"/><Relationship Id="rId2" Type="http://schemas.openxmlformats.org/officeDocument/2006/relationships/image" Target="../media/image26.jp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jpg"/><Relationship Id="rId4" Type="http://schemas.openxmlformats.org/officeDocument/2006/relationships/image" Target="../media/image28.jpg"/><Relationship Id="rId9"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reenplum.docs.pivotal.io/6-20/ref_guide/config_params/guc_category-list.html#guc-cat-list" TargetMode="External"/><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reenplum.docs.pivotal.io/6-20/install_guide/init_gpdb.html" TargetMode="External"/><Relationship Id="rId2" Type="http://schemas.openxmlformats.org/officeDocument/2006/relationships/hyperlink" Target="https://network.pivotal.io/products/gpdb-command-center"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pdb.docs.pivotal.io/6-20/ref_guide/data_types.html#topic1__if139219"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gpdb.docs.pivotal.io/6-20/ref_guide/data_types.html#topic1__if13921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vmware.com/en/VMware-Tanzu-Greenplum-Upgrade/index.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github.com/greenplum-db/gpdb/releases" TargetMode="Externa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D7D4F-4BF5-4FC3-BD75-882EA3C68443}"/>
              </a:ext>
            </a:extLst>
          </p:cNvPr>
          <p:cNvSpPr>
            <a:spLocks noGrp="1"/>
          </p:cNvSpPr>
          <p:nvPr>
            <p:ph type="ctrTitle"/>
          </p:nvPr>
        </p:nvSpPr>
        <p:spPr/>
        <p:txBody>
          <a:bodyPr/>
          <a:lstStyle/>
          <a:p>
            <a:r>
              <a:rPr lang="en-US"/>
              <a:t>Greenplum</a:t>
            </a:r>
            <a:endParaRPr lang="es-MX"/>
          </a:p>
        </p:txBody>
      </p:sp>
      <p:sp>
        <p:nvSpPr>
          <p:cNvPr id="3" name="Subtítulo 2">
            <a:extLst>
              <a:ext uri="{FF2B5EF4-FFF2-40B4-BE49-F238E27FC236}">
                <a16:creationId xmlns:a16="http://schemas.microsoft.com/office/drawing/2014/main" id="{D0EE8087-A4BA-49FB-90B0-C04EA6F04CA5}"/>
              </a:ext>
            </a:extLst>
          </p:cNvPr>
          <p:cNvSpPr>
            <a:spLocks noGrp="1"/>
          </p:cNvSpPr>
          <p:nvPr>
            <p:ph type="subTitle" idx="1"/>
          </p:nvPr>
        </p:nvSpPr>
        <p:spPr/>
        <p:txBody>
          <a:bodyPr/>
          <a:lstStyle/>
          <a:p>
            <a:r>
              <a:rPr lang="en-US"/>
              <a:t>6 y </a:t>
            </a:r>
            <a:r>
              <a:rPr lang="es-MX" i="0">
                <a:effectLst/>
                <a:latin typeface="-apple-system"/>
                <a:hlinkClick r:id="rId2"/>
              </a:rPr>
              <a:t>4.3.8.1</a:t>
            </a:r>
            <a:r>
              <a:rPr lang="es-MX" b="0" i="0">
                <a:effectLst/>
                <a:latin typeface="-apple-system"/>
              </a:rPr>
              <a:t> </a:t>
            </a:r>
            <a:endParaRPr lang="es-MX"/>
          </a:p>
        </p:txBody>
      </p:sp>
    </p:spTree>
    <p:extLst>
      <p:ext uri="{BB962C8B-B14F-4D97-AF65-F5344CB8AC3E}">
        <p14:creationId xmlns:p14="http://schemas.microsoft.com/office/powerpoint/2010/main" val="3479624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BDA4-A8E6-4214-A3C9-E940A27231FD}"/>
              </a:ext>
            </a:extLst>
          </p:cNvPr>
          <p:cNvSpPr>
            <a:spLocks noGrp="1"/>
          </p:cNvSpPr>
          <p:nvPr>
            <p:ph type="title"/>
          </p:nvPr>
        </p:nvSpPr>
        <p:spPr/>
        <p:txBody>
          <a:bodyPr/>
          <a:lstStyle/>
          <a:p>
            <a:r>
              <a:rPr lang="en-US"/>
              <a:t>Greenplum database architecture</a:t>
            </a:r>
            <a:endParaRPr lang="es-MX"/>
          </a:p>
        </p:txBody>
      </p:sp>
      <p:sp>
        <p:nvSpPr>
          <p:cNvPr id="3" name="Content Placeholder 2">
            <a:extLst>
              <a:ext uri="{FF2B5EF4-FFF2-40B4-BE49-F238E27FC236}">
                <a16:creationId xmlns:a16="http://schemas.microsoft.com/office/drawing/2014/main" id="{D0A9F2E4-0DD2-46AD-840E-FCE20B3220D7}"/>
              </a:ext>
            </a:extLst>
          </p:cNvPr>
          <p:cNvSpPr>
            <a:spLocks noGrp="1"/>
          </p:cNvSpPr>
          <p:nvPr>
            <p:ph idx="1"/>
          </p:nvPr>
        </p:nvSpPr>
        <p:spPr/>
        <p:txBody>
          <a:bodyPr numCol="2">
            <a:normAutofit/>
          </a:bodyPr>
          <a:lstStyle/>
          <a:p>
            <a:r>
              <a:rPr lang="es-MX" sz="2400" dirty="0">
                <a:latin typeface="+mn-lt"/>
              </a:rPr>
              <a:t>MPP – </a:t>
            </a:r>
            <a:r>
              <a:rPr lang="es-MX" sz="2400" dirty="0" err="1">
                <a:latin typeface="+mn-lt"/>
              </a:rPr>
              <a:t>Massively</a:t>
            </a:r>
            <a:r>
              <a:rPr lang="es-MX" sz="2400" dirty="0">
                <a:latin typeface="+mn-lt"/>
              </a:rPr>
              <a:t> </a:t>
            </a:r>
            <a:r>
              <a:rPr lang="es-MX" sz="2400" dirty="0" err="1">
                <a:latin typeface="+mn-lt"/>
              </a:rPr>
              <a:t>Parallel</a:t>
            </a:r>
            <a:r>
              <a:rPr lang="es-MX" sz="2400" dirty="0">
                <a:latin typeface="+mn-lt"/>
              </a:rPr>
              <a:t> Processing</a:t>
            </a:r>
          </a:p>
          <a:p>
            <a:r>
              <a:rPr lang="es-MX" sz="2400" dirty="0">
                <a:latin typeface="+mn-lt"/>
              </a:rPr>
              <a:t>Greenplum adopta una arquitectura “</a:t>
            </a:r>
            <a:r>
              <a:rPr lang="es-MX" sz="2400" dirty="0" err="1">
                <a:latin typeface="+mn-lt"/>
              </a:rPr>
              <a:t>shared</a:t>
            </a:r>
            <a:r>
              <a:rPr lang="es-MX" sz="2400" dirty="0">
                <a:latin typeface="+mn-lt"/>
              </a:rPr>
              <a:t> </a:t>
            </a:r>
            <a:r>
              <a:rPr lang="es-MX" sz="2400" dirty="0" err="1">
                <a:latin typeface="+mn-lt"/>
              </a:rPr>
              <a:t>nothing</a:t>
            </a:r>
            <a:r>
              <a:rPr lang="es-MX" sz="2400" dirty="0">
                <a:latin typeface="+mn-lt"/>
              </a:rPr>
              <a:t>”</a:t>
            </a:r>
          </a:p>
          <a:p>
            <a:r>
              <a:rPr lang="es-MX" sz="2400" dirty="0">
                <a:latin typeface="+mn-lt"/>
              </a:rPr>
              <a:t>Greenplum es en forma simple, un arreglo de bases de datos individuales, que trabajan juntas para presentarse como una sola base de datos</a:t>
            </a:r>
          </a:p>
          <a:p>
            <a:r>
              <a:rPr lang="es-MX" sz="2400" dirty="0">
                <a:latin typeface="+mn-lt"/>
              </a:rPr>
              <a:t>El servidor maestro o también llamado coordinador, coordina el trabajo con las otras bases de datos llamadas segmentos</a:t>
            </a:r>
          </a:p>
          <a:p>
            <a:r>
              <a:rPr lang="es-MX" sz="2400" dirty="0">
                <a:latin typeface="+mn-lt"/>
              </a:rPr>
              <a:t>Greenplum posee un gran desempeño al distribuir la carga de trabajo a lo largo de los recursos de los segmentos para poder procesar consultas de manera paralela</a:t>
            </a:r>
            <a:endParaRPr lang="es-MX" dirty="0"/>
          </a:p>
        </p:txBody>
      </p:sp>
      <p:pic>
        <p:nvPicPr>
          <p:cNvPr id="5" name="Imagen 4">
            <a:extLst>
              <a:ext uri="{FF2B5EF4-FFF2-40B4-BE49-F238E27FC236}">
                <a16:creationId xmlns:a16="http://schemas.microsoft.com/office/drawing/2014/main" id="{A910154D-5244-4656-BB9B-D24C47D3240B}"/>
              </a:ext>
            </a:extLst>
          </p:cNvPr>
          <p:cNvPicPr>
            <a:picLocks noChangeAspect="1"/>
          </p:cNvPicPr>
          <p:nvPr/>
        </p:nvPicPr>
        <p:blipFill>
          <a:blip r:embed="rId2"/>
          <a:stretch>
            <a:fillRect/>
          </a:stretch>
        </p:blipFill>
        <p:spPr>
          <a:xfrm>
            <a:off x="6986420" y="3740332"/>
            <a:ext cx="3041511" cy="1923536"/>
          </a:xfrm>
          <a:prstGeom prst="rect">
            <a:avLst/>
          </a:prstGeom>
        </p:spPr>
      </p:pic>
    </p:spTree>
    <p:extLst>
      <p:ext uri="{BB962C8B-B14F-4D97-AF65-F5344CB8AC3E}">
        <p14:creationId xmlns:p14="http://schemas.microsoft.com/office/powerpoint/2010/main" val="2373101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BDA4-A8E6-4214-A3C9-E940A27231FD}"/>
              </a:ext>
            </a:extLst>
          </p:cNvPr>
          <p:cNvSpPr>
            <a:spLocks noGrp="1"/>
          </p:cNvSpPr>
          <p:nvPr>
            <p:ph type="title"/>
          </p:nvPr>
        </p:nvSpPr>
        <p:spPr>
          <a:xfrm>
            <a:off x="838200" y="365125"/>
            <a:ext cx="10515600" cy="1325563"/>
          </a:xfrm>
        </p:spPr>
        <p:txBody>
          <a:bodyPr anchor="ctr">
            <a:normAutofit/>
          </a:bodyPr>
          <a:lstStyle/>
          <a:p>
            <a:r>
              <a:rPr lang="en-US" dirty="0"/>
              <a:t>Greenplum database architecture</a:t>
            </a:r>
            <a:endParaRPr lang="es-MX" dirty="0"/>
          </a:p>
        </p:txBody>
      </p:sp>
      <p:pic>
        <p:nvPicPr>
          <p:cNvPr id="8" name="Imagen 7" descr="Interfaz de usuario gráfica, Aplicación&#10;&#10;Descripción generada automáticamente">
            <a:extLst>
              <a:ext uri="{FF2B5EF4-FFF2-40B4-BE49-F238E27FC236}">
                <a16:creationId xmlns:a16="http://schemas.microsoft.com/office/drawing/2014/main" id="{C61AF390-0C0C-449D-8059-8B134A5A0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4673367" cy="3991312"/>
          </a:xfrm>
          <a:prstGeom prst="rect">
            <a:avLst/>
          </a:prstGeom>
          <a:noFill/>
        </p:spPr>
      </p:pic>
      <p:pic>
        <p:nvPicPr>
          <p:cNvPr id="4" name="Imagen 3" descr="Imagen de la pantalla de un celular con letras&#10;&#10;Descripción generada automáticamente con confianza baja">
            <a:extLst>
              <a:ext uri="{FF2B5EF4-FFF2-40B4-BE49-F238E27FC236}">
                <a16:creationId xmlns:a16="http://schemas.microsoft.com/office/drawing/2014/main" id="{C4A82BB7-74D5-49B4-877C-0C16A323F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537" y="2625634"/>
            <a:ext cx="5423263" cy="3324976"/>
          </a:xfrm>
          <a:prstGeom prst="rect">
            <a:avLst/>
          </a:prstGeom>
        </p:spPr>
      </p:pic>
      <p:sp>
        <p:nvSpPr>
          <p:cNvPr id="5" name="CuadroTexto 4">
            <a:extLst>
              <a:ext uri="{FF2B5EF4-FFF2-40B4-BE49-F238E27FC236}">
                <a16:creationId xmlns:a16="http://schemas.microsoft.com/office/drawing/2014/main" id="{7FC679A3-5480-4A5B-9294-65F3F0809F11}"/>
              </a:ext>
            </a:extLst>
          </p:cNvPr>
          <p:cNvSpPr txBox="1"/>
          <p:nvPr/>
        </p:nvSpPr>
        <p:spPr>
          <a:xfrm>
            <a:off x="6422895" y="1902823"/>
            <a:ext cx="5036636" cy="369332"/>
          </a:xfrm>
          <a:prstGeom prst="rect">
            <a:avLst/>
          </a:prstGeom>
          <a:noFill/>
        </p:spPr>
        <p:txBody>
          <a:bodyPr wrap="none" rtlCol="0">
            <a:spAutoFit/>
          </a:bodyPr>
          <a:lstStyle/>
          <a:p>
            <a:pPr algn="ctr"/>
            <a:r>
              <a:rPr lang="es-MX" b="1" dirty="0"/>
              <a:t>Greenplum </a:t>
            </a:r>
            <a:r>
              <a:rPr lang="es-MX" b="1" dirty="0" err="1"/>
              <a:t>Mirrored</a:t>
            </a:r>
            <a:r>
              <a:rPr lang="es-MX" b="1" dirty="0"/>
              <a:t> </a:t>
            </a:r>
            <a:r>
              <a:rPr lang="es-MX" b="1" dirty="0" err="1"/>
              <a:t>Architecture</a:t>
            </a:r>
            <a:r>
              <a:rPr lang="es-MX" b="1" dirty="0"/>
              <a:t> (</a:t>
            </a:r>
            <a:r>
              <a:rPr lang="es-MX" b="1" dirty="0" err="1"/>
              <a:t>Recommended</a:t>
            </a:r>
            <a:r>
              <a:rPr lang="es-MX" b="1" dirty="0"/>
              <a:t>)</a:t>
            </a:r>
          </a:p>
        </p:txBody>
      </p:sp>
    </p:spTree>
    <p:extLst>
      <p:ext uri="{BB962C8B-B14F-4D97-AF65-F5344CB8AC3E}">
        <p14:creationId xmlns:p14="http://schemas.microsoft.com/office/powerpoint/2010/main" val="74547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BDA4-A8E6-4214-A3C9-E940A27231FD}"/>
              </a:ext>
            </a:extLst>
          </p:cNvPr>
          <p:cNvSpPr>
            <a:spLocks noGrp="1"/>
          </p:cNvSpPr>
          <p:nvPr>
            <p:ph type="title"/>
          </p:nvPr>
        </p:nvSpPr>
        <p:spPr>
          <a:xfrm>
            <a:off x="838200" y="365125"/>
            <a:ext cx="10515600" cy="1325563"/>
          </a:xfrm>
        </p:spPr>
        <p:txBody>
          <a:bodyPr anchor="ctr">
            <a:normAutofit/>
          </a:bodyPr>
          <a:lstStyle/>
          <a:p>
            <a:r>
              <a:rPr lang="en-US" dirty="0"/>
              <a:t>Greenplum database architecture</a:t>
            </a:r>
            <a:endParaRPr lang="es-MX" dirty="0"/>
          </a:p>
        </p:txBody>
      </p:sp>
      <p:sp>
        <p:nvSpPr>
          <p:cNvPr id="3" name="CuadroTexto 2">
            <a:extLst>
              <a:ext uri="{FF2B5EF4-FFF2-40B4-BE49-F238E27FC236}">
                <a16:creationId xmlns:a16="http://schemas.microsoft.com/office/drawing/2014/main" id="{4EB02B32-25F1-4FF4-9CEB-7B3215B37FB3}"/>
              </a:ext>
            </a:extLst>
          </p:cNvPr>
          <p:cNvSpPr txBox="1"/>
          <p:nvPr/>
        </p:nvSpPr>
        <p:spPr>
          <a:xfrm>
            <a:off x="914400" y="1725637"/>
            <a:ext cx="5684485" cy="2308324"/>
          </a:xfrm>
          <a:prstGeom prst="rect">
            <a:avLst/>
          </a:prstGeom>
          <a:noFill/>
        </p:spPr>
        <p:txBody>
          <a:bodyPr wrap="square" rtlCol="0">
            <a:spAutoFit/>
          </a:bodyPr>
          <a:lstStyle/>
          <a:p>
            <a:r>
              <a:rPr lang="es-MX" dirty="0"/>
              <a:t>Nodo maestro.</a:t>
            </a:r>
          </a:p>
          <a:p>
            <a:pPr marL="742950" lvl="1" indent="-285750">
              <a:buFont typeface="Wingdings" panose="05000000000000000000" pitchFamily="2" charset="2"/>
              <a:buChar char="§"/>
            </a:pPr>
            <a:r>
              <a:rPr lang="es-MX" dirty="0"/>
              <a:t>Procesa y acepta conexiones de los clientes</a:t>
            </a:r>
          </a:p>
          <a:p>
            <a:pPr marL="742950" lvl="1" indent="-285750">
              <a:buFont typeface="Wingdings" panose="05000000000000000000" pitchFamily="2" charset="2"/>
              <a:buChar char="§"/>
            </a:pPr>
            <a:r>
              <a:rPr lang="es-MX" dirty="0"/>
              <a:t>Mantiene el </a:t>
            </a:r>
            <a:r>
              <a:rPr lang="es-MX" dirty="0" err="1"/>
              <a:t>System</a:t>
            </a:r>
            <a:r>
              <a:rPr lang="es-MX" dirty="0"/>
              <a:t> </a:t>
            </a:r>
            <a:r>
              <a:rPr lang="es-MX" dirty="0" err="1"/>
              <a:t>Catalog</a:t>
            </a:r>
            <a:endParaRPr lang="es-MX" dirty="0"/>
          </a:p>
          <a:p>
            <a:pPr marL="742950" lvl="1" indent="-285750">
              <a:buFont typeface="Wingdings" panose="05000000000000000000" pitchFamily="2" charset="2"/>
              <a:buChar char="§"/>
            </a:pPr>
            <a:r>
              <a:rPr lang="es-MX" dirty="0"/>
              <a:t>Se encarga de realizar la autenticación </a:t>
            </a:r>
          </a:p>
          <a:p>
            <a:pPr marL="742950" lvl="1" indent="-285750">
              <a:buFont typeface="Wingdings" panose="05000000000000000000" pitchFamily="2" charset="2"/>
              <a:buChar char="§"/>
            </a:pPr>
            <a:r>
              <a:rPr lang="es-MX" dirty="0"/>
              <a:t>Distribuye las cargas de trabajo entre los segmentos del clúster</a:t>
            </a:r>
          </a:p>
          <a:p>
            <a:pPr marL="742950" lvl="1" indent="-285750">
              <a:buFont typeface="Wingdings" panose="05000000000000000000" pitchFamily="2" charset="2"/>
              <a:buChar char="§"/>
            </a:pPr>
            <a:r>
              <a:rPr lang="es-MX" dirty="0"/>
              <a:t>Realiza las agregaciones finales de resultados </a:t>
            </a:r>
          </a:p>
          <a:p>
            <a:endParaRPr lang="es-MX" dirty="0"/>
          </a:p>
        </p:txBody>
      </p:sp>
      <p:sp>
        <p:nvSpPr>
          <p:cNvPr id="10" name="CuadroTexto 9">
            <a:extLst>
              <a:ext uri="{FF2B5EF4-FFF2-40B4-BE49-F238E27FC236}">
                <a16:creationId xmlns:a16="http://schemas.microsoft.com/office/drawing/2014/main" id="{20FB3BEF-521D-49B4-BB56-728F148FAE0D}"/>
              </a:ext>
            </a:extLst>
          </p:cNvPr>
          <p:cNvSpPr txBox="1"/>
          <p:nvPr/>
        </p:nvSpPr>
        <p:spPr>
          <a:xfrm>
            <a:off x="984738" y="3990535"/>
            <a:ext cx="5614147" cy="2308324"/>
          </a:xfrm>
          <a:prstGeom prst="rect">
            <a:avLst/>
          </a:prstGeom>
          <a:noFill/>
        </p:spPr>
        <p:txBody>
          <a:bodyPr wrap="square" rtlCol="0">
            <a:spAutoFit/>
          </a:bodyPr>
          <a:lstStyle/>
          <a:p>
            <a:r>
              <a:rPr lang="es-MX" dirty="0"/>
              <a:t>Requerimientos </a:t>
            </a:r>
          </a:p>
          <a:p>
            <a:pPr marL="285750" indent="-285750">
              <a:buFont typeface="Arial" panose="020B0604020202020204" pitchFamily="34" charset="0"/>
              <a:buChar char="•"/>
            </a:pPr>
            <a:r>
              <a:rPr lang="es-MX" dirty="0"/>
              <a:t>Tener un CPU rápido y dedicado</a:t>
            </a:r>
          </a:p>
          <a:p>
            <a:pPr marL="285750" indent="-285750">
              <a:buFont typeface="Arial" panose="020B0604020202020204" pitchFamily="34" charset="0"/>
              <a:buChar char="•"/>
            </a:pPr>
            <a:r>
              <a:rPr lang="es-MX" dirty="0"/>
              <a:t>No es necesario tener un gran almacenamiento ya que no almacena información final</a:t>
            </a:r>
          </a:p>
          <a:p>
            <a:pPr marL="285750" indent="-285750">
              <a:buFont typeface="Arial" panose="020B0604020202020204" pitchFamily="34" charset="0"/>
              <a:buChar char="•"/>
            </a:pPr>
            <a:r>
              <a:rPr lang="es-MX" dirty="0"/>
              <a:t>Si requiere almacenamiento para cargar información, manejar resultados parciales y realizar </a:t>
            </a:r>
            <a:r>
              <a:rPr lang="es-MX" dirty="0" err="1"/>
              <a:t>backups</a:t>
            </a:r>
            <a:endParaRPr lang="es-MX" dirty="0"/>
          </a:p>
          <a:p>
            <a:pPr marL="285750" indent="-285750">
              <a:buFont typeface="Arial" panose="020B0604020202020204" pitchFamily="34" charset="0"/>
              <a:buChar char="•"/>
            </a:pPr>
            <a:endParaRPr lang="es-MX" dirty="0"/>
          </a:p>
          <a:p>
            <a:endParaRPr lang="es-MX" dirty="0"/>
          </a:p>
        </p:txBody>
      </p:sp>
      <p:pic>
        <p:nvPicPr>
          <p:cNvPr id="5" name="Imagen 4">
            <a:extLst>
              <a:ext uri="{FF2B5EF4-FFF2-40B4-BE49-F238E27FC236}">
                <a16:creationId xmlns:a16="http://schemas.microsoft.com/office/drawing/2014/main" id="{A11DD80F-6D89-4EF9-9852-2D888A9ABB7A}"/>
              </a:ext>
            </a:extLst>
          </p:cNvPr>
          <p:cNvPicPr>
            <a:picLocks noChangeAspect="1"/>
          </p:cNvPicPr>
          <p:nvPr/>
        </p:nvPicPr>
        <p:blipFill>
          <a:blip r:embed="rId2"/>
          <a:stretch>
            <a:fillRect/>
          </a:stretch>
        </p:blipFill>
        <p:spPr>
          <a:xfrm>
            <a:off x="6598885" y="1725637"/>
            <a:ext cx="5118363" cy="3606985"/>
          </a:xfrm>
          <a:prstGeom prst="rect">
            <a:avLst/>
          </a:prstGeom>
        </p:spPr>
      </p:pic>
    </p:spTree>
    <p:extLst>
      <p:ext uri="{BB962C8B-B14F-4D97-AF65-F5344CB8AC3E}">
        <p14:creationId xmlns:p14="http://schemas.microsoft.com/office/powerpoint/2010/main" val="650388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BDA4-A8E6-4214-A3C9-E940A27231FD}"/>
              </a:ext>
            </a:extLst>
          </p:cNvPr>
          <p:cNvSpPr>
            <a:spLocks noGrp="1"/>
          </p:cNvSpPr>
          <p:nvPr>
            <p:ph type="title"/>
          </p:nvPr>
        </p:nvSpPr>
        <p:spPr>
          <a:xfrm>
            <a:off x="838200" y="365125"/>
            <a:ext cx="10515600" cy="1325563"/>
          </a:xfrm>
        </p:spPr>
        <p:txBody>
          <a:bodyPr anchor="ctr">
            <a:normAutofit/>
          </a:bodyPr>
          <a:lstStyle/>
          <a:p>
            <a:r>
              <a:rPr lang="en-US" dirty="0"/>
              <a:t>Greenplum database architecture</a:t>
            </a:r>
            <a:endParaRPr lang="es-MX" dirty="0"/>
          </a:p>
        </p:txBody>
      </p:sp>
      <p:sp>
        <p:nvSpPr>
          <p:cNvPr id="3" name="CuadroTexto 2">
            <a:extLst>
              <a:ext uri="{FF2B5EF4-FFF2-40B4-BE49-F238E27FC236}">
                <a16:creationId xmlns:a16="http://schemas.microsoft.com/office/drawing/2014/main" id="{4EB02B32-25F1-4FF4-9CEB-7B3215B37FB3}"/>
              </a:ext>
            </a:extLst>
          </p:cNvPr>
          <p:cNvSpPr txBox="1"/>
          <p:nvPr/>
        </p:nvSpPr>
        <p:spPr>
          <a:xfrm>
            <a:off x="914400" y="1725637"/>
            <a:ext cx="10039643" cy="1477328"/>
          </a:xfrm>
          <a:prstGeom prst="rect">
            <a:avLst/>
          </a:prstGeom>
          <a:noFill/>
        </p:spPr>
        <p:txBody>
          <a:bodyPr wrap="square" rtlCol="0">
            <a:spAutoFit/>
          </a:bodyPr>
          <a:lstStyle/>
          <a:p>
            <a:r>
              <a:rPr lang="es-MX" dirty="0"/>
              <a:t>Redundancia en nodo maestro.</a:t>
            </a:r>
          </a:p>
          <a:p>
            <a:pPr marL="742950" lvl="1" indent="-285750">
              <a:buFont typeface="Wingdings" panose="05000000000000000000" pitchFamily="2" charset="2"/>
              <a:buChar char="§"/>
            </a:pPr>
            <a:r>
              <a:rPr lang="es-MX" dirty="0"/>
              <a:t>Se encarga de suplir al nodo maestro cuando éste falla</a:t>
            </a:r>
          </a:p>
          <a:p>
            <a:pPr marL="742950" lvl="1" indent="-285750">
              <a:buFont typeface="Wingdings" panose="05000000000000000000" pitchFamily="2" charset="2"/>
              <a:buChar char="§"/>
            </a:pPr>
            <a:r>
              <a:rPr lang="es-MX" dirty="0"/>
              <a:t>Se mantiene actualizado mediante un proceso de replicación de transacciones </a:t>
            </a:r>
          </a:p>
          <a:p>
            <a:pPr marL="742950" lvl="1" indent="-285750">
              <a:buFont typeface="Wingdings" panose="05000000000000000000" pitchFamily="2" charset="2"/>
              <a:buChar char="§"/>
            </a:pPr>
            <a:r>
              <a:rPr lang="es-MX" dirty="0"/>
              <a:t>En caso de falla se puede promover este nodo como nodo maestro primario y después realizar la sincronización con el nodo maestro que falló</a:t>
            </a:r>
          </a:p>
        </p:txBody>
      </p:sp>
      <p:pic>
        <p:nvPicPr>
          <p:cNvPr id="5" name="Imagen 4">
            <a:extLst>
              <a:ext uri="{FF2B5EF4-FFF2-40B4-BE49-F238E27FC236}">
                <a16:creationId xmlns:a16="http://schemas.microsoft.com/office/drawing/2014/main" id="{CCAFB3B5-58D7-4827-B848-264261D29B9B}"/>
              </a:ext>
            </a:extLst>
          </p:cNvPr>
          <p:cNvPicPr>
            <a:picLocks noChangeAspect="1"/>
          </p:cNvPicPr>
          <p:nvPr/>
        </p:nvPicPr>
        <p:blipFill>
          <a:blip r:embed="rId2"/>
          <a:stretch>
            <a:fillRect/>
          </a:stretch>
        </p:blipFill>
        <p:spPr>
          <a:xfrm>
            <a:off x="3632227" y="3429000"/>
            <a:ext cx="4603987" cy="2838596"/>
          </a:xfrm>
          <a:prstGeom prst="rect">
            <a:avLst/>
          </a:prstGeom>
        </p:spPr>
      </p:pic>
    </p:spTree>
    <p:extLst>
      <p:ext uri="{BB962C8B-B14F-4D97-AF65-F5344CB8AC3E}">
        <p14:creationId xmlns:p14="http://schemas.microsoft.com/office/powerpoint/2010/main" val="3055331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BDA4-A8E6-4214-A3C9-E940A27231F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Greenplum database architecture</a:t>
            </a:r>
            <a:endParaRPr lang="es-MX" dirty="0"/>
          </a:p>
        </p:txBody>
      </p:sp>
      <p:sp>
        <p:nvSpPr>
          <p:cNvPr id="3" name="CuadroTexto 2">
            <a:extLst>
              <a:ext uri="{FF2B5EF4-FFF2-40B4-BE49-F238E27FC236}">
                <a16:creationId xmlns:a16="http://schemas.microsoft.com/office/drawing/2014/main" id="{4EB02B32-25F1-4FF4-9CEB-7B3215B37FB3}"/>
              </a:ext>
            </a:extLst>
          </p:cNvPr>
          <p:cNvSpPr txBox="1"/>
          <p:nvPr/>
        </p:nvSpPr>
        <p:spPr>
          <a:xfrm>
            <a:off x="838200" y="1825625"/>
            <a:ext cx="5181600" cy="4351338"/>
          </a:xfrm>
          <a:prstGeom prst="rect">
            <a:avLst/>
          </a:prstGeom>
        </p:spPr>
        <p:txBody>
          <a:bodyPr vert="horz" lIns="91440" tIns="45720" rIns="91440" bIns="45720" rtlCol="0">
            <a:normAutofit/>
          </a:bodyPr>
          <a:lstStyle/>
          <a:p>
            <a:pPr>
              <a:lnSpc>
                <a:spcPct val="90000"/>
              </a:lnSpc>
              <a:spcBef>
                <a:spcPct val="30000"/>
              </a:spcBef>
            </a:pPr>
            <a:r>
              <a:rPr lang="es-MX" sz="2200" dirty="0">
                <a:solidFill>
                  <a:srgbClr val="414141"/>
                </a:solidFill>
                <a:ea typeface="Adobe Fan Heiti Std B" panose="020B0700000000000000" pitchFamily="34" charset="-128"/>
              </a:rPr>
              <a:t>Segmentos</a:t>
            </a:r>
          </a:p>
          <a:p>
            <a:pPr marL="742950" lvl="1" indent="-228600">
              <a:lnSpc>
                <a:spcPct val="90000"/>
              </a:lnSpc>
              <a:spcBef>
                <a:spcPct val="30000"/>
              </a:spcBef>
              <a:buFont typeface="Arial" panose="020B0604020202020204" pitchFamily="34" charset="0"/>
              <a:buChar char="•"/>
            </a:pPr>
            <a:r>
              <a:rPr lang="es-MX" sz="2200" dirty="0">
                <a:solidFill>
                  <a:srgbClr val="414141"/>
                </a:solidFill>
                <a:ea typeface="Adobe Fan Heiti Std B" panose="020B0700000000000000" pitchFamily="34" charset="-128"/>
              </a:rPr>
              <a:t>Los segmentos son partes del clúster que se encargan de la mayoría del procesamiento y de almacenar la información del usuario</a:t>
            </a:r>
          </a:p>
          <a:p>
            <a:pPr marL="742950" lvl="1" indent="-228600">
              <a:lnSpc>
                <a:spcPct val="90000"/>
              </a:lnSpc>
              <a:spcBef>
                <a:spcPct val="30000"/>
              </a:spcBef>
              <a:buFont typeface="Arial" panose="020B0604020202020204" pitchFamily="34" charset="0"/>
              <a:buChar char="•"/>
            </a:pPr>
            <a:r>
              <a:rPr lang="es-MX" sz="2200" dirty="0">
                <a:solidFill>
                  <a:srgbClr val="414141"/>
                </a:solidFill>
                <a:ea typeface="Adobe Fan Heiti Std B" panose="020B0700000000000000" pitchFamily="34" charset="-128"/>
              </a:rPr>
              <a:t>Cada segmento es en realidad una instancia de </a:t>
            </a:r>
            <a:r>
              <a:rPr lang="es-MX" sz="2200" dirty="0" err="1">
                <a:solidFill>
                  <a:srgbClr val="414141"/>
                </a:solidFill>
                <a:ea typeface="Adobe Fan Heiti Std B" panose="020B0700000000000000" pitchFamily="34" charset="-128"/>
              </a:rPr>
              <a:t>postgresql</a:t>
            </a:r>
            <a:r>
              <a:rPr lang="es-MX" sz="2200" dirty="0">
                <a:solidFill>
                  <a:srgbClr val="414141"/>
                </a:solidFill>
                <a:ea typeface="Adobe Fan Heiti Std B" panose="020B0700000000000000" pitchFamily="34" charset="-128"/>
              </a:rPr>
              <a:t> trabajando en paralelo junto con los otros segmentos primarios</a:t>
            </a:r>
          </a:p>
          <a:p>
            <a:pPr marL="742950" lvl="1" indent="-228600">
              <a:lnSpc>
                <a:spcPct val="90000"/>
              </a:lnSpc>
              <a:spcBef>
                <a:spcPct val="30000"/>
              </a:spcBef>
              <a:buFont typeface="Arial" panose="020B0604020202020204" pitchFamily="34" charset="0"/>
              <a:buChar char="•"/>
            </a:pPr>
            <a:r>
              <a:rPr lang="es-MX" sz="2200" dirty="0">
                <a:solidFill>
                  <a:srgbClr val="414141"/>
                </a:solidFill>
                <a:ea typeface="Adobe Fan Heiti Std B" panose="020B0700000000000000" pitchFamily="34" charset="-128"/>
              </a:rPr>
              <a:t>Un host debería tener un numero de segmentos igual al numero de núcleos que posea CPU en el que </a:t>
            </a:r>
            <a:r>
              <a:rPr lang="es-MX" sz="2200" dirty="0" err="1">
                <a:solidFill>
                  <a:srgbClr val="414141"/>
                </a:solidFill>
                <a:ea typeface="Adobe Fan Heiti Std B" panose="020B0700000000000000" pitchFamily="34" charset="-128"/>
              </a:rPr>
              <a:t>recide</a:t>
            </a:r>
            <a:r>
              <a:rPr lang="es-MX" sz="2200" dirty="0">
                <a:solidFill>
                  <a:srgbClr val="414141"/>
                </a:solidFill>
                <a:ea typeface="Adobe Fan Heiti Std B" panose="020B0700000000000000" pitchFamily="34" charset="-128"/>
              </a:rPr>
              <a:t>.</a:t>
            </a:r>
          </a:p>
        </p:txBody>
      </p:sp>
      <p:pic>
        <p:nvPicPr>
          <p:cNvPr id="6" name="Imagen 5">
            <a:extLst>
              <a:ext uri="{FF2B5EF4-FFF2-40B4-BE49-F238E27FC236}">
                <a16:creationId xmlns:a16="http://schemas.microsoft.com/office/drawing/2014/main" id="{6496FFEC-2BDB-4A4F-BFC9-35F7CF028E1A}"/>
              </a:ext>
            </a:extLst>
          </p:cNvPr>
          <p:cNvPicPr>
            <a:picLocks noChangeAspect="1"/>
          </p:cNvPicPr>
          <p:nvPr/>
        </p:nvPicPr>
        <p:blipFill>
          <a:blip r:embed="rId2"/>
          <a:stretch>
            <a:fillRect/>
          </a:stretch>
        </p:blipFill>
        <p:spPr>
          <a:xfrm>
            <a:off x="7952563" y="1825625"/>
            <a:ext cx="1620873" cy="4351338"/>
          </a:xfrm>
          <a:prstGeom prst="rect">
            <a:avLst/>
          </a:prstGeom>
          <a:noFill/>
        </p:spPr>
      </p:pic>
    </p:spTree>
    <p:extLst>
      <p:ext uri="{BB962C8B-B14F-4D97-AF65-F5344CB8AC3E}">
        <p14:creationId xmlns:p14="http://schemas.microsoft.com/office/powerpoint/2010/main" val="1222371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BDA4-A8E6-4214-A3C9-E940A27231F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Greenplum database architecture</a:t>
            </a:r>
            <a:endParaRPr lang="es-MX" dirty="0"/>
          </a:p>
        </p:txBody>
      </p:sp>
      <p:sp>
        <p:nvSpPr>
          <p:cNvPr id="3" name="CuadroTexto 2">
            <a:extLst>
              <a:ext uri="{FF2B5EF4-FFF2-40B4-BE49-F238E27FC236}">
                <a16:creationId xmlns:a16="http://schemas.microsoft.com/office/drawing/2014/main" id="{4EB02B32-25F1-4FF4-9CEB-7B3215B37FB3}"/>
              </a:ext>
            </a:extLst>
          </p:cNvPr>
          <p:cNvSpPr txBox="1"/>
          <p:nvPr/>
        </p:nvSpPr>
        <p:spPr>
          <a:xfrm>
            <a:off x="838200" y="1825625"/>
            <a:ext cx="5181600" cy="4351338"/>
          </a:xfrm>
          <a:prstGeom prst="rect">
            <a:avLst/>
          </a:prstGeom>
        </p:spPr>
        <p:txBody>
          <a:bodyPr vert="horz" lIns="91440" tIns="45720" rIns="91440" bIns="45720" rtlCol="0">
            <a:normAutofit/>
          </a:bodyPr>
          <a:lstStyle/>
          <a:p>
            <a:pPr marL="514350" lvl="1">
              <a:lnSpc>
                <a:spcPct val="90000"/>
              </a:lnSpc>
              <a:spcBef>
                <a:spcPct val="30000"/>
              </a:spcBef>
            </a:pPr>
            <a:r>
              <a:rPr lang="es-MX" sz="2200" dirty="0">
                <a:solidFill>
                  <a:srgbClr val="414141"/>
                </a:solidFill>
                <a:ea typeface="Adobe Fan Heiti Std B" panose="020B0700000000000000" pitchFamily="34" charset="-128"/>
              </a:rPr>
              <a:t>Redundancia en segmentos</a:t>
            </a:r>
          </a:p>
          <a:p>
            <a:pPr marL="857250" lvl="1" indent="-342900">
              <a:lnSpc>
                <a:spcPct val="90000"/>
              </a:lnSpc>
              <a:spcBef>
                <a:spcPct val="30000"/>
              </a:spcBef>
              <a:buFont typeface="Arial" panose="020B0604020202020204" pitchFamily="34" charset="0"/>
              <a:buChar char="•"/>
            </a:pPr>
            <a:r>
              <a:rPr lang="es-MX" sz="2200" dirty="0">
                <a:solidFill>
                  <a:srgbClr val="414141"/>
                </a:solidFill>
                <a:ea typeface="Adobe Fan Heiti Std B" panose="020B0700000000000000" pitchFamily="34" charset="-128"/>
              </a:rPr>
              <a:t>La redundancia en segmentos nos permite mejorar la disponibilidad del clúster, permitiendo que siga funcionando normalmente cuando alguno de sus nodos falla.</a:t>
            </a:r>
          </a:p>
          <a:p>
            <a:pPr marL="514350" lvl="1">
              <a:lnSpc>
                <a:spcPct val="90000"/>
              </a:lnSpc>
              <a:spcBef>
                <a:spcPct val="30000"/>
              </a:spcBef>
            </a:pPr>
            <a:r>
              <a:rPr lang="es-MX" sz="2200" dirty="0">
                <a:solidFill>
                  <a:srgbClr val="414141"/>
                </a:solidFill>
                <a:ea typeface="Adobe Fan Heiti Std B" panose="020B0700000000000000" pitchFamily="34" charset="-128"/>
              </a:rPr>
              <a:t>Existen 2 políticas para generar espejos de segmentos primarios</a:t>
            </a:r>
          </a:p>
          <a:p>
            <a:pPr marL="857250" lvl="1" indent="-342900">
              <a:lnSpc>
                <a:spcPct val="90000"/>
              </a:lnSpc>
              <a:spcBef>
                <a:spcPct val="30000"/>
              </a:spcBef>
              <a:buFont typeface="Arial" panose="020B0604020202020204" pitchFamily="34" charset="0"/>
              <a:buChar char="•"/>
            </a:pPr>
            <a:r>
              <a:rPr lang="es-MX" sz="2200" i="1" dirty="0" err="1">
                <a:solidFill>
                  <a:srgbClr val="414141"/>
                </a:solidFill>
                <a:ea typeface="Adobe Fan Heiti Std B" panose="020B0700000000000000" pitchFamily="34" charset="-128"/>
              </a:rPr>
              <a:t>Group</a:t>
            </a:r>
            <a:r>
              <a:rPr lang="es-MX" sz="2200" i="1" dirty="0">
                <a:solidFill>
                  <a:srgbClr val="414141"/>
                </a:solidFill>
                <a:ea typeface="Adobe Fan Heiti Std B" panose="020B0700000000000000" pitchFamily="34" charset="-128"/>
              </a:rPr>
              <a:t> </a:t>
            </a:r>
            <a:r>
              <a:rPr lang="es-MX" sz="2200" i="1" dirty="0" err="1">
                <a:solidFill>
                  <a:srgbClr val="414141"/>
                </a:solidFill>
                <a:ea typeface="Adobe Fan Heiti Std B" panose="020B0700000000000000" pitchFamily="34" charset="-128"/>
              </a:rPr>
              <a:t>mirroring</a:t>
            </a:r>
            <a:endParaRPr lang="es-MX" sz="2200" i="1" dirty="0">
              <a:solidFill>
                <a:srgbClr val="414141"/>
              </a:solidFill>
              <a:ea typeface="Adobe Fan Heiti Std B" panose="020B0700000000000000" pitchFamily="34" charset="-128"/>
            </a:endParaRPr>
          </a:p>
          <a:p>
            <a:pPr marL="857250" lvl="1" indent="-342900">
              <a:lnSpc>
                <a:spcPct val="90000"/>
              </a:lnSpc>
              <a:spcBef>
                <a:spcPct val="30000"/>
              </a:spcBef>
              <a:buFont typeface="Arial" panose="020B0604020202020204" pitchFamily="34" charset="0"/>
              <a:buChar char="•"/>
            </a:pPr>
            <a:r>
              <a:rPr lang="es-MX" sz="2200" i="1" dirty="0">
                <a:solidFill>
                  <a:srgbClr val="414141"/>
                </a:solidFill>
                <a:ea typeface="Adobe Fan Heiti Std B" panose="020B0700000000000000" pitchFamily="34" charset="-128"/>
              </a:rPr>
              <a:t>Spread </a:t>
            </a:r>
            <a:r>
              <a:rPr lang="es-MX" sz="2200" i="1" dirty="0" err="1">
                <a:solidFill>
                  <a:srgbClr val="414141"/>
                </a:solidFill>
                <a:ea typeface="Adobe Fan Heiti Std B" panose="020B0700000000000000" pitchFamily="34" charset="-128"/>
              </a:rPr>
              <a:t>mirroring</a:t>
            </a:r>
            <a:endParaRPr lang="es-MX" sz="2200" i="1" dirty="0">
              <a:solidFill>
                <a:srgbClr val="414141"/>
              </a:solidFill>
              <a:ea typeface="Adobe Fan Heiti Std B" panose="020B0700000000000000" pitchFamily="34" charset="-128"/>
            </a:endParaRPr>
          </a:p>
        </p:txBody>
      </p:sp>
      <p:pic>
        <p:nvPicPr>
          <p:cNvPr id="5" name="Imagen 4">
            <a:extLst>
              <a:ext uri="{FF2B5EF4-FFF2-40B4-BE49-F238E27FC236}">
                <a16:creationId xmlns:a16="http://schemas.microsoft.com/office/drawing/2014/main" id="{6997BAAF-FF18-4B3C-9BDB-F961C434BF6E}"/>
              </a:ext>
            </a:extLst>
          </p:cNvPr>
          <p:cNvPicPr>
            <a:picLocks noChangeAspect="1"/>
          </p:cNvPicPr>
          <p:nvPr/>
        </p:nvPicPr>
        <p:blipFill>
          <a:blip r:embed="rId2"/>
          <a:stretch>
            <a:fillRect/>
          </a:stretch>
        </p:blipFill>
        <p:spPr>
          <a:xfrm>
            <a:off x="6923077" y="2000539"/>
            <a:ext cx="4298254" cy="2568532"/>
          </a:xfrm>
          <a:prstGeom prst="rect">
            <a:avLst/>
          </a:prstGeom>
        </p:spPr>
      </p:pic>
    </p:spTree>
    <p:extLst>
      <p:ext uri="{BB962C8B-B14F-4D97-AF65-F5344CB8AC3E}">
        <p14:creationId xmlns:p14="http://schemas.microsoft.com/office/powerpoint/2010/main" val="1721749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BDA4-A8E6-4214-A3C9-E940A27231F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Greenplum database architecture</a:t>
            </a:r>
            <a:endParaRPr lang="es-MX" dirty="0"/>
          </a:p>
        </p:txBody>
      </p:sp>
      <p:sp>
        <p:nvSpPr>
          <p:cNvPr id="3" name="CuadroTexto 2">
            <a:extLst>
              <a:ext uri="{FF2B5EF4-FFF2-40B4-BE49-F238E27FC236}">
                <a16:creationId xmlns:a16="http://schemas.microsoft.com/office/drawing/2014/main" id="{4EB02B32-25F1-4FF4-9CEB-7B3215B37FB3}"/>
              </a:ext>
            </a:extLst>
          </p:cNvPr>
          <p:cNvSpPr txBox="1"/>
          <p:nvPr/>
        </p:nvSpPr>
        <p:spPr>
          <a:xfrm>
            <a:off x="838200" y="1825625"/>
            <a:ext cx="5181600" cy="4351338"/>
          </a:xfrm>
          <a:prstGeom prst="rect">
            <a:avLst/>
          </a:prstGeom>
        </p:spPr>
        <p:txBody>
          <a:bodyPr vert="horz" lIns="91440" tIns="45720" rIns="91440" bIns="45720" rtlCol="0">
            <a:normAutofit/>
          </a:bodyPr>
          <a:lstStyle/>
          <a:p>
            <a:pPr marL="514350" lvl="1">
              <a:lnSpc>
                <a:spcPct val="90000"/>
              </a:lnSpc>
              <a:spcBef>
                <a:spcPct val="30000"/>
              </a:spcBef>
            </a:pPr>
            <a:r>
              <a:rPr lang="es-MX" sz="2200" dirty="0" err="1">
                <a:solidFill>
                  <a:srgbClr val="414141"/>
                </a:solidFill>
                <a:ea typeface="Adobe Fan Heiti Std B" panose="020B0700000000000000" pitchFamily="34" charset="-128"/>
              </a:rPr>
              <a:t>Failover</a:t>
            </a:r>
            <a:endParaRPr lang="es-MX" sz="2200" dirty="0">
              <a:solidFill>
                <a:srgbClr val="414141"/>
              </a:solidFill>
              <a:ea typeface="Adobe Fan Heiti Std B" panose="020B0700000000000000" pitchFamily="34" charset="-128"/>
            </a:endParaRPr>
          </a:p>
          <a:p>
            <a:pPr marL="514350" lvl="1">
              <a:lnSpc>
                <a:spcPct val="90000"/>
              </a:lnSpc>
              <a:spcBef>
                <a:spcPct val="30000"/>
              </a:spcBef>
            </a:pPr>
            <a:r>
              <a:rPr lang="es-MX" sz="2200" dirty="0">
                <a:solidFill>
                  <a:srgbClr val="414141"/>
                </a:solidFill>
                <a:ea typeface="Adobe Fan Heiti Std B" panose="020B0700000000000000" pitchFamily="34" charset="-128"/>
              </a:rPr>
              <a:t>Si un segmento primario falla, el </a:t>
            </a:r>
            <a:r>
              <a:rPr lang="es-MX" sz="2200" dirty="0" err="1">
                <a:solidFill>
                  <a:srgbClr val="414141"/>
                </a:solidFill>
                <a:ea typeface="Adobe Fan Heiti Std B" panose="020B0700000000000000" pitchFamily="34" charset="-128"/>
              </a:rPr>
              <a:t>cluster</a:t>
            </a:r>
            <a:r>
              <a:rPr lang="es-MX" sz="2200" dirty="0">
                <a:solidFill>
                  <a:srgbClr val="414141"/>
                </a:solidFill>
                <a:ea typeface="Adobe Fan Heiti Std B" panose="020B0700000000000000" pitchFamily="34" charset="-128"/>
              </a:rPr>
              <a:t> automáticamente cambiará a su segmento espejo.</a:t>
            </a:r>
          </a:p>
          <a:p>
            <a:pPr marL="514350" lvl="1">
              <a:lnSpc>
                <a:spcPct val="90000"/>
              </a:lnSpc>
              <a:spcBef>
                <a:spcPct val="30000"/>
              </a:spcBef>
            </a:pPr>
            <a:r>
              <a:rPr lang="es-MX" sz="2200" dirty="0">
                <a:solidFill>
                  <a:srgbClr val="414141"/>
                </a:solidFill>
                <a:ea typeface="Adobe Fan Heiti Std B" panose="020B0700000000000000" pitchFamily="34" charset="-128"/>
              </a:rPr>
              <a:t>Greenplum puede seguir funcionando siempre que estén disponibles todos los segmentos primarios o alguno de sus espejos.</a:t>
            </a:r>
          </a:p>
          <a:p>
            <a:pPr marL="514350" lvl="1">
              <a:lnSpc>
                <a:spcPct val="90000"/>
              </a:lnSpc>
              <a:spcBef>
                <a:spcPct val="30000"/>
              </a:spcBef>
            </a:pPr>
            <a:endParaRPr lang="es-MX" sz="2200" dirty="0">
              <a:solidFill>
                <a:srgbClr val="414141"/>
              </a:solidFill>
              <a:ea typeface="Adobe Fan Heiti Std B" panose="020B0700000000000000" pitchFamily="34" charset="-128"/>
            </a:endParaRPr>
          </a:p>
        </p:txBody>
      </p:sp>
      <p:pic>
        <p:nvPicPr>
          <p:cNvPr id="5" name="Imagen 4">
            <a:extLst>
              <a:ext uri="{FF2B5EF4-FFF2-40B4-BE49-F238E27FC236}">
                <a16:creationId xmlns:a16="http://schemas.microsoft.com/office/drawing/2014/main" id="{6997BAAF-FF18-4B3C-9BDB-F961C434BF6E}"/>
              </a:ext>
            </a:extLst>
          </p:cNvPr>
          <p:cNvPicPr>
            <a:picLocks noChangeAspect="1"/>
          </p:cNvPicPr>
          <p:nvPr/>
        </p:nvPicPr>
        <p:blipFill>
          <a:blip r:embed="rId2"/>
          <a:stretch>
            <a:fillRect/>
          </a:stretch>
        </p:blipFill>
        <p:spPr>
          <a:xfrm>
            <a:off x="6923077" y="2000539"/>
            <a:ext cx="4298254" cy="2568532"/>
          </a:xfrm>
          <a:prstGeom prst="rect">
            <a:avLst/>
          </a:prstGeom>
        </p:spPr>
      </p:pic>
    </p:spTree>
    <p:extLst>
      <p:ext uri="{BB962C8B-B14F-4D97-AF65-F5344CB8AC3E}">
        <p14:creationId xmlns:p14="http://schemas.microsoft.com/office/powerpoint/2010/main" val="3343387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9A5F-86F0-4099-9A5F-4A0C1C7F9C15}"/>
              </a:ext>
            </a:extLst>
          </p:cNvPr>
          <p:cNvSpPr>
            <a:spLocks noGrp="1"/>
          </p:cNvSpPr>
          <p:nvPr>
            <p:ph type="title"/>
          </p:nvPr>
        </p:nvSpPr>
        <p:spPr>
          <a:xfrm>
            <a:off x="839788" y="457200"/>
            <a:ext cx="5256212" cy="665986"/>
          </a:xfrm>
        </p:spPr>
        <p:txBody>
          <a:bodyPr anchor="b">
            <a:normAutofit/>
          </a:bodyPr>
          <a:lstStyle/>
          <a:p>
            <a:r>
              <a:rPr lang="en-US" dirty="0"/>
              <a:t>Database installation </a:t>
            </a:r>
            <a:endParaRPr lang="es-MX" dirty="0"/>
          </a:p>
        </p:txBody>
      </p:sp>
      <p:pic>
        <p:nvPicPr>
          <p:cNvPr id="5" name="Imagen 4" descr="Un dibujo de un perro&#10;&#10;Descripción generada automáticamente con confianza media">
            <a:extLst>
              <a:ext uri="{FF2B5EF4-FFF2-40B4-BE49-F238E27FC236}">
                <a16:creationId xmlns:a16="http://schemas.microsoft.com/office/drawing/2014/main" id="{7B845799-DBA7-4AF2-96E6-C9EFCF783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563" y="1129795"/>
            <a:ext cx="2298574" cy="1723930"/>
          </a:xfrm>
          <a:prstGeom prst="rect">
            <a:avLst/>
          </a:prstGeom>
          <a:noFill/>
        </p:spPr>
      </p:pic>
      <p:sp>
        <p:nvSpPr>
          <p:cNvPr id="3" name="Content Placeholder 2">
            <a:extLst>
              <a:ext uri="{FF2B5EF4-FFF2-40B4-BE49-F238E27FC236}">
                <a16:creationId xmlns:a16="http://schemas.microsoft.com/office/drawing/2014/main" id="{1F3F2D9B-FFFB-4914-ACF9-78DE19870EEF}"/>
              </a:ext>
            </a:extLst>
          </p:cNvPr>
          <p:cNvSpPr>
            <a:spLocks noGrp="1"/>
          </p:cNvSpPr>
          <p:nvPr>
            <p:ph type="body" sz="half" idx="2"/>
          </p:nvPr>
        </p:nvSpPr>
        <p:spPr>
          <a:xfrm>
            <a:off x="882383" y="1346434"/>
            <a:ext cx="5757504" cy="4581888"/>
          </a:xfrm>
        </p:spPr>
        <p:txBody>
          <a:bodyPr numCol="2">
            <a:normAutofit/>
          </a:bodyPr>
          <a:lstStyle/>
          <a:p>
            <a:r>
              <a:rPr lang="es-MX" b="1" dirty="0"/>
              <a:t>Requerimientos:</a:t>
            </a:r>
          </a:p>
          <a:p>
            <a:r>
              <a:rPr lang="es-MX" b="1" dirty="0"/>
              <a:t>Sistema operativo</a:t>
            </a:r>
          </a:p>
          <a:p>
            <a:pPr lvl="1"/>
            <a:r>
              <a:rPr lang="es-MX" sz="1600" dirty="0"/>
              <a:t>Red </a:t>
            </a:r>
            <a:r>
              <a:rPr lang="es-MX" sz="1600" dirty="0" err="1"/>
              <a:t>Hat</a:t>
            </a:r>
            <a:r>
              <a:rPr lang="es-MX" sz="1600" dirty="0"/>
              <a:t> 6.x o 7.x</a:t>
            </a:r>
          </a:p>
          <a:p>
            <a:pPr lvl="1"/>
            <a:r>
              <a:rPr lang="es-MX" sz="1600" dirty="0" err="1"/>
              <a:t>CentOs</a:t>
            </a:r>
            <a:r>
              <a:rPr lang="es-MX" sz="1600" dirty="0"/>
              <a:t> 6.x o 7.x</a:t>
            </a:r>
          </a:p>
          <a:p>
            <a:pPr lvl="1"/>
            <a:r>
              <a:rPr lang="es-MX" sz="1600" dirty="0"/>
              <a:t>Ubuntu 18.04 LTS</a:t>
            </a:r>
          </a:p>
          <a:p>
            <a:r>
              <a:rPr lang="es-MX" sz="1800" b="1" dirty="0"/>
              <a:t>RAM recomendada</a:t>
            </a:r>
          </a:p>
          <a:p>
            <a:r>
              <a:rPr lang="es-MX" dirty="0"/>
              <a:t>16GB </a:t>
            </a:r>
            <a:r>
              <a:rPr lang="es-MX" dirty="0" err="1"/>
              <a:t>Ram</a:t>
            </a:r>
            <a:r>
              <a:rPr lang="es-MX" dirty="0"/>
              <a:t> </a:t>
            </a:r>
          </a:p>
          <a:p>
            <a:r>
              <a:rPr lang="es-MX" b="1" dirty="0"/>
              <a:t>RED</a:t>
            </a:r>
          </a:p>
          <a:p>
            <a:r>
              <a:rPr lang="es-MX" dirty="0"/>
              <a:t>10 Gigabit Ethernet, recomendado tener múltiples </a:t>
            </a:r>
            <a:r>
              <a:rPr lang="es-MX" dirty="0" err="1"/>
              <a:t>NICs</a:t>
            </a:r>
            <a:endParaRPr lang="es-MX" dirty="0"/>
          </a:p>
          <a:p>
            <a:r>
              <a:rPr lang="es-MX" b="1" dirty="0"/>
              <a:t>CPU</a:t>
            </a:r>
          </a:p>
          <a:p>
            <a:r>
              <a:rPr lang="es-MX" dirty="0"/>
              <a:t>Cualquier CPU x86_64</a:t>
            </a:r>
          </a:p>
          <a:p>
            <a:r>
              <a:rPr lang="es-MX" b="1" dirty="0"/>
              <a:t>Disco</a:t>
            </a:r>
          </a:p>
          <a:p>
            <a:r>
              <a:rPr lang="es-MX" dirty="0"/>
              <a:t>150MB por host, con máximo 70% de espacio ocupado</a:t>
            </a:r>
          </a:p>
        </p:txBody>
      </p:sp>
      <p:pic>
        <p:nvPicPr>
          <p:cNvPr id="6" name="Imagen 5" descr="Logotipo&#10;&#10;Descripción generada automáticamente">
            <a:extLst>
              <a:ext uri="{FF2B5EF4-FFF2-40B4-BE49-F238E27FC236}">
                <a16:creationId xmlns:a16="http://schemas.microsoft.com/office/drawing/2014/main" id="{B7BA9ED6-8A5D-42E4-9E8D-9AB2CC91C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6311" y="3238772"/>
            <a:ext cx="1344532" cy="958759"/>
          </a:xfrm>
          <a:prstGeom prst="rect">
            <a:avLst/>
          </a:prstGeom>
        </p:spPr>
      </p:pic>
      <p:pic>
        <p:nvPicPr>
          <p:cNvPr id="8" name="Imagen 7" descr="Logotipo, nombre de la empresa&#10;&#10;Descripción generada automáticamente">
            <a:extLst>
              <a:ext uri="{FF2B5EF4-FFF2-40B4-BE49-F238E27FC236}">
                <a16:creationId xmlns:a16="http://schemas.microsoft.com/office/drawing/2014/main" id="{057C8CC6-AF68-4261-BB09-37913D7DA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9324" y="3402458"/>
            <a:ext cx="1538967" cy="782471"/>
          </a:xfrm>
          <a:prstGeom prst="rect">
            <a:avLst/>
          </a:prstGeom>
        </p:spPr>
      </p:pic>
      <p:pic>
        <p:nvPicPr>
          <p:cNvPr id="10" name="Imagen 9" descr="Logotipo, Icono&#10;&#10;Descripción generada automáticamente">
            <a:extLst>
              <a:ext uri="{FF2B5EF4-FFF2-40B4-BE49-F238E27FC236}">
                <a16:creationId xmlns:a16="http://schemas.microsoft.com/office/drawing/2014/main" id="{AE7A2A94-22F6-4EFA-AC3E-85F7EFE80B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3392" y="4551317"/>
            <a:ext cx="826226" cy="826226"/>
          </a:xfrm>
          <a:prstGeom prst="rect">
            <a:avLst/>
          </a:prstGeom>
        </p:spPr>
      </p:pic>
      <p:sp>
        <p:nvSpPr>
          <p:cNvPr id="11" name="CuadroTexto 10">
            <a:extLst>
              <a:ext uri="{FF2B5EF4-FFF2-40B4-BE49-F238E27FC236}">
                <a16:creationId xmlns:a16="http://schemas.microsoft.com/office/drawing/2014/main" id="{8899E417-F412-4D0E-ABEE-B575E3712EC3}"/>
              </a:ext>
            </a:extLst>
          </p:cNvPr>
          <p:cNvSpPr txBox="1"/>
          <p:nvPr/>
        </p:nvSpPr>
        <p:spPr>
          <a:xfrm>
            <a:off x="8724089" y="1921538"/>
            <a:ext cx="2834640" cy="369332"/>
          </a:xfrm>
          <a:prstGeom prst="rect">
            <a:avLst/>
          </a:prstGeom>
          <a:noFill/>
        </p:spPr>
        <p:txBody>
          <a:bodyPr wrap="square" rtlCol="0">
            <a:spAutoFit/>
          </a:bodyPr>
          <a:lstStyle/>
          <a:p>
            <a:pPr algn="ctr"/>
            <a:r>
              <a:rPr lang="es-MX" b="1" dirty="0"/>
              <a:t>Extensiones Disponibles</a:t>
            </a:r>
          </a:p>
        </p:txBody>
      </p:sp>
      <p:pic>
        <p:nvPicPr>
          <p:cNvPr id="15" name="Imagen 14" descr="Logotipo, nombre de la empresa&#10;&#10;Descripción generada automáticamente">
            <a:extLst>
              <a:ext uri="{FF2B5EF4-FFF2-40B4-BE49-F238E27FC236}">
                <a16:creationId xmlns:a16="http://schemas.microsoft.com/office/drawing/2014/main" id="{8FB93DC6-ABA9-4ED6-806D-6443176956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8834" y="4468012"/>
            <a:ext cx="1022575" cy="1022575"/>
          </a:xfrm>
          <a:prstGeom prst="rect">
            <a:avLst/>
          </a:prstGeom>
        </p:spPr>
      </p:pic>
      <p:pic>
        <p:nvPicPr>
          <p:cNvPr id="1026" name="Picture 2" descr="Crear base de datos PostgreSQL PostGIS – Proyectos Beta">
            <a:extLst>
              <a:ext uri="{FF2B5EF4-FFF2-40B4-BE49-F238E27FC236}">
                <a16:creationId xmlns:a16="http://schemas.microsoft.com/office/drawing/2014/main" id="{60625819-2FCA-44D4-84E1-100F60639B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023" y="2332779"/>
            <a:ext cx="1022575" cy="786596"/>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86D8413B-81C6-45DB-93E5-F6D3B097F03A}"/>
              </a:ext>
            </a:extLst>
          </p:cNvPr>
          <p:cNvSpPr txBox="1"/>
          <p:nvPr/>
        </p:nvSpPr>
        <p:spPr>
          <a:xfrm>
            <a:off x="4546268" y="3486377"/>
            <a:ext cx="3631187" cy="369332"/>
          </a:xfrm>
          <a:prstGeom prst="rect">
            <a:avLst/>
          </a:prstGeom>
          <a:noFill/>
        </p:spPr>
        <p:txBody>
          <a:bodyPr wrap="none" rtlCol="0">
            <a:spAutoFit/>
          </a:bodyPr>
          <a:lstStyle/>
          <a:p>
            <a:r>
              <a:rPr lang="es-MX" b="1" dirty="0"/>
              <a:t>PXF</a:t>
            </a:r>
            <a:r>
              <a:rPr lang="es-MX" dirty="0"/>
              <a:t> – </a:t>
            </a:r>
            <a:r>
              <a:rPr lang="es-MX" dirty="0" err="1"/>
              <a:t>Platform</a:t>
            </a:r>
            <a:r>
              <a:rPr lang="es-MX" dirty="0"/>
              <a:t> </a:t>
            </a:r>
            <a:r>
              <a:rPr lang="es-MX" dirty="0" err="1"/>
              <a:t>Extension</a:t>
            </a:r>
            <a:r>
              <a:rPr lang="es-MX" dirty="0"/>
              <a:t> Framework</a:t>
            </a:r>
          </a:p>
        </p:txBody>
      </p:sp>
      <p:pic>
        <p:nvPicPr>
          <p:cNvPr id="18" name="Imagen 17" descr="Un dibujo con letras&#10;&#10;Descripción generada automáticamente con confianza media">
            <a:extLst>
              <a:ext uri="{FF2B5EF4-FFF2-40B4-BE49-F238E27FC236}">
                <a16:creationId xmlns:a16="http://schemas.microsoft.com/office/drawing/2014/main" id="{B88E91A2-05EC-4F65-A772-73725C229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6268" y="3954901"/>
            <a:ext cx="1720308" cy="896447"/>
          </a:xfrm>
          <a:prstGeom prst="rect">
            <a:avLst/>
          </a:prstGeom>
        </p:spPr>
      </p:pic>
      <p:pic>
        <p:nvPicPr>
          <p:cNvPr id="20" name="Imagen 19" descr="Logotipo&#10;&#10;Descripción generada automáticamente">
            <a:extLst>
              <a:ext uri="{FF2B5EF4-FFF2-40B4-BE49-F238E27FC236}">
                <a16:creationId xmlns:a16="http://schemas.microsoft.com/office/drawing/2014/main" id="{93DF815A-BBF4-45E4-BD24-F4C52ACDD2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2983" y="4836278"/>
            <a:ext cx="2117755" cy="1191237"/>
          </a:xfrm>
          <a:prstGeom prst="rect">
            <a:avLst/>
          </a:prstGeom>
        </p:spPr>
      </p:pic>
      <p:pic>
        <p:nvPicPr>
          <p:cNvPr id="24" name="Imagen 23" descr="Logotipo&#10;&#10;Descripción generada automáticamente con confianza baja">
            <a:extLst>
              <a:ext uri="{FF2B5EF4-FFF2-40B4-BE49-F238E27FC236}">
                <a16:creationId xmlns:a16="http://schemas.microsoft.com/office/drawing/2014/main" id="{BCC2F504-00BF-4B92-9AC7-38836570D4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5178" y="3908295"/>
            <a:ext cx="969346" cy="828791"/>
          </a:xfrm>
          <a:prstGeom prst="rect">
            <a:avLst/>
          </a:prstGeom>
        </p:spPr>
      </p:pic>
    </p:spTree>
    <p:extLst>
      <p:ext uri="{BB962C8B-B14F-4D97-AF65-F5344CB8AC3E}">
        <p14:creationId xmlns:p14="http://schemas.microsoft.com/office/powerpoint/2010/main" val="3264478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71D8A-11D2-49ED-B2C2-578376BEDA05}"/>
              </a:ext>
            </a:extLst>
          </p:cNvPr>
          <p:cNvSpPr>
            <a:spLocks noGrp="1"/>
          </p:cNvSpPr>
          <p:nvPr>
            <p:ph type="title"/>
          </p:nvPr>
        </p:nvSpPr>
        <p:spPr/>
        <p:txBody>
          <a:bodyPr>
            <a:normAutofit fontScale="90000"/>
          </a:bodyPr>
          <a:lstStyle/>
          <a:p>
            <a:r>
              <a:rPr lang="en-US"/>
              <a:t>Database installation – System preparation and verification</a:t>
            </a:r>
            <a:endParaRPr lang="es-MX"/>
          </a:p>
        </p:txBody>
      </p:sp>
      <p:sp>
        <p:nvSpPr>
          <p:cNvPr id="6" name="CuadroTexto 5">
            <a:extLst>
              <a:ext uri="{FF2B5EF4-FFF2-40B4-BE49-F238E27FC236}">
                <a16:creationId xmlns:a16="http://schemas.microsoft.com/office/drawing/2014/main" id="{90A80CEB-F182-488D-9F52-B741AB3BD82F}"/>
              </a:ext>
            </a:extLst>
          </p:cNvPr>
          <p:cNvSpPr txBox="1"/>
          <p:nvPr/>
        </p:nvSpPr>
        <p:spPr>
          <a:xfrm>
            <a:off x="1451020" y="2528552"/>
            <a:ext cx="184731" cy="923330"/>
          </a:xfrm>
          <a:prstGeom prst="rect">
            <a:avLst/>
          </a:prstGeom>
          <a:noFill/>
        </p:spPr>
        <p:txBody>
          <a:bodyPr wrap="none" rtlCol="0">
            <a:spAutoFit/>
          </a:bodyPr>
          <a:lstStyle/>
          <a:p>
            <a:endParaRPr lang="es-MX" dirty="0"/>
          </a:p>
          <a:p>
            <a:endParaRPr lang="es-MX" dirty="0"/>
          </a:p>
          <a:p>
            <a:endParaRPr lang="es-MX" dirty="0"/>
          </a:p>
        </p:txBody>
      </p:sp>
      <p:sp>
        <p:nvSpPr>
          <p:cNvPr id="8" name="Rectangle 3">
            <a:extLst>
              <a:ext uri="{FF2B5EF4-FFF2-40B4-BE49-F238E27FC236}">
                <a16:creationId xmlns:a16="http://schemas.microsoft.com/office/drawing/2014/main" id="{82DDD62B-BDAE-49F7-A968-9037ABDE58FD}"/>
              </a:ext>
            </a:extLst>
          </p:cNvPr>
          <p:cNvSpPr>
            <a:spLocks noChangeArrowheads="1"/>
          </p:cNvSpPr>
          <p:nvPr/>
        </p:nvSpPr>
        <p:spPr bwMode="auto">
          <a:xfrm>
            <a:off x="838200" y="2626518"/>
            <a:ext cx="413647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chemeClr val="tx1"/>
                </a:solidFill>
                <a:effectLst/>
                <a:latin typeface="Consolas" panose="020B0609020204030204" pitchFamily="49" charset="0"/>
              </a:rPr>
              <a:t>sudo </a:t>
            </a:r>
            <a:r>
              <a:rPr kumimoji="0" lang="es-MX" altLang="es-MX" sz="1200" b="0" i="0" u="none" strike="noStrike" cap="none" normalizeH="0" baseline="0" dirty="0" err="1">
                <a:ln>
                  <a:noFill/>
                </a:ln>
                <a:solidFill>
                  <a:schemeClr val="tx1"/>
                </a:solidFill>
                <a:effectLst/>
                <a:latin typeface="Consolas" panose="020B0609020204030204" pitchFamily="49" charset="0"/>
              </a:rPr>
              <a:t>apt</a:t>
            </a:r>
            <a:r>
              <a:rPr kumimoji="0" lang="es-MX" altLang="es-MX" sz="1200" b="0" i="0" u="none" strike="noStrike" cap="none" normalizeH="0" baseline="0" dirty="0">
                <a:ln>
                  <a:noFill/>
                </a:ln>
                <a:solidFill>
                  <a:schemeClr val="tx1"/>
                </a:solidFill>
                <a:effectLst/>
                <a:latin typeface="Consolas" panose="020B0609020204030204" pitchFamily="49" charset="0"/>
              </a:rPr>
              <a:t> </a:t>
            </a:r>
            <a:r>
              <a:rPr kumimoji="0" lang="es-MX" altLang="es-MX" sz="1200" b="0" i="0" u="none" strike="noStrike" cap="none" normalizeH="0" baseline="0" dirty="0" err="1">
                <a:ln>
                  <a:noFill/>
                </a:ln>
                <a:solidFill>
                  <a:schemeClr val="tx1"/>
                </a:solidFill>
                <a:effectLst/>
                <a:latin typeface="Consolas" panose="020B0609020204030204" pitchFamily="49" charset="0"/>
              </a:rPr>
              <a:t>update</a:t>
            </a:r>
            <a:r>
              <a:rPr kumimoji="0" lang="es-MX" altLang="es-MX" sz="1200" b="0" i="0" u="none" strike="noStrike" cap="none" normalizeH="0" baseline="0" dirty="0">
                <a:ln>
                  <a:noFill/>
                </a:ln>
                <a:solidFill>
                  <a:schemeClr val="tx1"/>
                </a:solidFill>
                <a:effectLst/>
                <a:latin typeface="Consolas" panose="020B0609020204030204" pitchFamily="49"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chemeClr val="tx1"/>
                </a:solidFill>
                <a:effectLst/>
                <a:latin typeface="Consolas" panose="020B0609020204030204" pitchFamily="49" charset="0"/>
              </a:rPr>
              <a:t>sudo </a:t>
            </a:r>
            <a:r>
              <a:rPr kumimoji="0" lang="es-MX" altLang="es-MX" sz="1200" b="0" i="0" u="none" strike="noStrike" cap="none" normalizeH="0" baseline="0" dirty="0" err="1">
                <a:ln>
                  <a:noFill/>
                </a:ln>
                <a:solidFill>
                  <a:schemeClr val="tx1"/>
                </a:solidFill>
                <a:effectLst/>
                <a:latin typeface="Consolas" panose="020B0609020204030204" pitchFamily="49" charset="0"/>
              </a:rPr>
              <a:t>apt</a:t>
            </a:r>
            <a:r>
              <a:rPr kumimoji="0" lang="es-MX" altLang="es-MX" sz="1200" b="0" i="0" u="none" strike="noStrike" cap="none" normalizeH="0" baseline="0" dirty="0">
                <a:ln>
                  <a:noFill/>
                </a:ln>
                <a:solidFill>
                  <a:schemeClr val="tx1"/>
                </a:solidFill>
                <a:effectLst/>
                <a:latin typeface="Consolas" panose="020B0609020204030204" pitchFamily="49" charset="0"/>
              </a:rPr>
              <a:t> </a:t>
            </a:r>
            <a:r>
              <a:rPr kumimoji="0" lang="es-MX" altLang="es-MX" sz="1200" b="0" i="0" u="none" strike="noStrike" cap="none" normalizeH="0" baseline="0" dirty="0" err="1">
                <a:ln>
                  <a:noFill/>
                </a:ln>
                <a:solidFill>
                  <a:schemeClr val="tx1"/>
                </a:solidFill>
                <a:effectLst/>
                <a:latin typeface="Consolas" panose="020B0609020204030204" pitchFamily="49" charset="0"/>
              </a:rPr>
              <a:t>install</a:t>
            </a:r>
            <a:r>
              <a:rPr kumimoji="0" lang="es-MX" altLang="es-MX" sz="1200" b="0" i="0" u="none" strike="noStrike" cap="none" normalizeH="0" baseline="0" dirty="0">
                <a:ln>
                  <a:noFill/>
                </a:ln>
                <a:solidFill>
                  <a:schemeClr val="tx1"/>
                </a:solidFill>
                <a:effectLst/>
                <a:latin typeface="Consolas" panose="020B0609020204030204" pitchFamily="49" charset="0"/>
              </a:rPr>
              <a:t> software-</a:t>
            </a:r>
            <a:r>
              <a:rPr kumimoji="0" lang="es-MX" altLang="es-MX" sz="1200" b="0" i="0" u="none" strike="noStrike" cap="none" normalizeH="0" baseline="0" dirty="0" err="1">
                <a:ln>
                  <a:noFill/>
                </a:ln>
                <a:solidFill>
                  <a:schemeClr val="tx1"/>
                </a:solidFill>
                <a:effectLst/>
                <a:latin typeface="Consolas" panose="020B0609020204030204" pitchFamily="49" charset="0"/>
              </a:rPr>
              <a:t>properties</a:t>
            </a:r>
            <a:r>
              <a:rPr kumimoji="0" lang="es-MX" altLang="es-MX" sz="1200" b="0" i="0" u="none" strike="noStrike" cap="none" normalizeH="0" baseline="0" dirty="0">
                <a:ln>
                  <a:noFill/>
                </a:ln>
                <a:solidFill>
                  <a:schemeClr val="tx1"/>
                </a:solidFill>
                <a:effectLst/>
                <a:latin typeface="Consolas" panose="020B0609020204030204" pitchFamily="49" charset="0"/>
              </a:rPr>
              <a:t>-</a:t>
            </a:r>
            <a:r>
              <a:rPr kumimoji="0" lang="es-MX" altLang="es-MX" sz="1200" b="0" i="0" u="none" strike="noStrike" cap="none" normalizeH="0" baseline="0" dirty="0" err="1">
                <a:ln>
                  <a:noFill/>
                </a:ln>
                <a:solidFill>
                  <a:schemeClr val="tx1"/>
                </a:solidFill>
                <a:effectLst/>
                <a:latin typeface="Consolas" panose="020B0609020204030204" pitchFamily="49" charset="0"/>
              </a:rPr>
              <a:t>common</a:t>
            </a:r>
            <a:r>
              <a:rPr kumimoji="0" lang="es-MX" altLang="es-MX" sz="1200" b="0" i="0" u="none" strike="noStrike" cap="none" normalizeH="0" baseline="0" dirty="0">
                <a:ln>
                  <a:noFill/>
                </a:ln>
                <a:solidFill>
                  <a:schemeClr val="tx1"/>
                </a:solidFill>
                <a:effectLst/>
                <a:latin typeface="Consolas" panose="020B0609020204030204" pitchFamily="49"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chemeClr val="tx1"/>
                </a:solidFill>
                <a:effectLst/>
                <a:latin typeface="Consolas" panose="020B0609020204030204" pitchFamily="49" charset="0"/>
              </a:rPr>
              <a:t>sudo </a:t>
            </a:r>
            <a:r>
              <a:rPr kumimoji="0" lang="es-MX" altLang="es-MX" sz="1200" b="0" i="0" u="none" strike="noStrike" cap="none" normalizeH="0" baseline="0" dirty="0" err="1">
                <a:ln>
                  <a:noFill/>
                </a:ln>
                <a:solidFill>
                  <a:schemeClr val="tx1"/>
                </a:solidFill>
                <a:effectLst/>
                <a:latin typeface="Consolas" panose="020B0609020204030204" pitchFamily="49" charset="0"/>
              </a:rPr>
              <a:t>add-apt-repository</a:t>
            </a:r>
            <a:r>
              <a:rPr kumimoji="0" lang="es-MX" altLang="es-MX" sz="1200" b="0" i="0" u="none" strike="noStrike" cap="none" normalizeH="0" baseline="0" dirty="0">
                <a:ln>
                  <a:noFill/>
                </a:ln>
                <a:solidFill>
                  <a:schemeClr val="tx1"/>
                </a:solidFill>
                <a:effectLst/>
                <a:latin typeface="Consolas" panose="020B0609020204030204" pitchFamily="49" charset="0"/>
              </a:rPr>
              <a:t> </a:t>
            </a:r>
            <a:r>
              <a:rPr kumimoji="0" lang="es-MX" altLang="es-MX" sz="1200" b="0" i="0" u="none" strike="noStrike" cap="none" normalizeH="0" baseline="0" dirty="0" err="1">
                <a:ln>
                  <a:noFill/>
                </a:ln>
                <a:solidFill>
                  <a:schemeClr val="tx1"/>
                </a:solidFill>
                <a:effectLst/>
                <a:latin typeface="Consolas" panose="020B0609020204030204" pitchFamily="49" charset="0"/>
              </a:rPr>
              <a:t>ppa:greenplum</a:t>
            </a:r>
            <a:r>
              <a:rPr kumimoji="0" lang="es-MX" altLang="es-MX" sz="1200" b="0" i="0" u="none" strike="noStrike" cap="none" normalizeH="0" baseline="0" dirty="0">
                <a:ln>
                  <a:noFill/>
                </a:ln>
                <a:solidFill>
                  <a:schemeClr val="tx1"/>
                </a:solidFill>
                <a:effectLst/>
                <a:latin typeface="Consolas" panose="020B0609020204030204" pitchFamily="49" charset="0"/>
              </a:rPr>
              <a:t>/</a:t>
            </a:r>
            <a:r>
              <a:rPr kumimoji="0" lang="es-MX" altLang="es-MX" sz="1200" b="0" i="0" u="none" strike="noStrike" cap="none" normalizeH="0" baseline="0" dirty="0" err="1">
                <a:ln>
                  <a:noFill/>
                </a:ln>
                <a:solidFill>
                  <a:schemeClr val="tx1"/>
                </a:solidFill>
                <a:effectLst/>
                <a:latin typeface="Consolas" panose="020B0609020204030204" pitchFamily="49" charset="0"/>
              </a:rPr>
              <a:t>db</a:t>
            </a:r>
            <a:r>
              <a:rPr kumimoji="0" lang="es-MX" altLang="es-MX" sz="1200" b="0" i="0" u="none" strike="noStrike" cap="none" normalizeH="0" baseline="0" dirty="0">
                <a:ln>
                  <a:noFill/>
                </a:ln>
                <a:solidFill>
                  <a:schemeClr val="tx1"/>
                </a:solidFill>
                <a:effectLst/>
                <a:latin typeface="Consolas" panose="020B0609020204030204" pitchFamily="49" charset="0"/>
              </a:rPr>
              <a:t> </a:t>
            </a:r>
          </a:p>
          <a:p>
            <a:pPr marL="0" marR="0" lvl="0" indent="0" defTabSz="914400" rtl="0" eaLnBrk="0" fontAlgn="base" latinLnBrk="0" hangingPunct="0">
              <a:lnSpc>
                <a:spcPct val="100000"/>
              </a:lnSpc>
              <a:spcBef>
                <a:spcPct val="0"/>
              </a:spcBef>
              <a:spcAft>
                <a:spcPct val="0"/>
              </a:spcAft>
              <a:buClrTx/>
              <a:buSzTx/>
              <a:buFontTx/>
              <a:buNone/>
              <a:tabLst/>
              <a:defRPr/>
            </a:pPr>
            <a:r>
              <a:rPr kumimoji="0" lang="es-MX" altLang="es-MX" sz="1200" b="0" i="0" u="none" strike="noStrike" kern="1200" cap="none" spc="0" normalizeH="0" baseline="0" noProof="0" dirty="0">
                <a:ln>
                  <a:noFill/>
                </a:ln>
                <a:solidFill>
                  <a:prstClr val="black"/>
                </a:solidFill>
                <a:effectLst/>
                <a:uLnTx/>
                <a:uFillTx/>
                <a:latin typeface="Consolas" panose="020B0609020204030204" pitchFamily="49" charset="0"/>
              </a:rPr>
              <a:t>sudo </a:t>
            </a:r>
            <a:r>
              <a:rPr kumimoji="0" lang="es-MX" altLang="es-MX" sz="1200" b="0" i="0" u="none" strike="noStrike" kern="1200" cap="none" spc="0" normalizeH="0" baseline="0" noProof="0" dirty="0" err="1">
                <a:ln>
                  <a:noFill/>
                </a:ln>
                <a:solidFill>
                  <a:prstClr val="black"/>
                </a:solidFill>
                <a:effectLst/>
                <a:uLnTx/>
                <a:uFillTx/>
                <a:latin typeface="Consolas" panose="020B0609020204030204" pitchFamily="49" charset="0"/>
              </a:rPr>
              <a:t>apt</a:t>
            </a:r>
            <a:r>
              <a:rPr kumimoji="0" lang="es-MX" altLang="es-MX" sz="12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s-MX" altLang="es-MX" sz="1200" b="0" i="0" u="none" strike="noStrike" kern="1200" cap="none" spc="0" normalizeH="0" baseline="0" noProof="0" dirty="0" err="1">
                <a:ln>
                  <a:noFill/>
                </a:ln>
                <a:solidFill>
                  <a:prstClr val="black"/>
                </a:solidFill>
                <a:effectLst/>
                <a:uLnTx/>
                <a:uFillTx/>
                <a:latin typeface="Consolas" panose="020B0609020204030204" pitchFamily="49" charset="0"/>
              </a:rPr>
              <a:t>update</a:t>
            </a:r>
            <a:r>
              <a:rPr kumimoji="0" lang="es-MX" altLang="es-MX" sz="1200" b="0" i="0" u="none" strike="noStrike" kern="1200" cap="none" spc="0" normalizeH="0" baseline="0" noProof="0" dirty="0">
                <a:ln>
                  <a:noFill/>
                </a:ln>
                <a:solidFill>
                  <a:prstClr val="black"/>
                </a:solidFill>
                <a:effectLst/>
                <a:uLnTx/>
                <a:uFillTx/>
                <a:latin typeface="Consolas" panose="020B0609020204030204" pitchFamily="49" charset="0"/>
              </a:rPr>
              <a:t> </a:t>
            </a:r>
          </a:p>
          <a:p>
            <a:pPr marL="0" marR="0" lvl="0" indent="0" defTabSz="914400" rtl="0" eaLnBrk="0" fontAlgn="base" latinLnBrk="0" hangingPunct="0">
              <a:lnSpc>
                <a:spcPct val="100000"/>
              </a:lnSpc>
              <a:spcBef>
                <a:spcPct val="0"/>
              </a:spcBef>
              <a:spcAft>
                <a:spcPct val="0"/>
              </a:spcAft>
              <a:buClrTx/>
              <a:buSzTx/>
              <a:buFontTx/>
              <a:buNone/>
              <a:tabLst/>
            </a:pPr>
            <a:endParaRPr kumimoji="0" lang="es-MX" altLang="es-MX" sz="1200" b="0" i="0" u="none" strike="noStrike" cap="none" normalizeH="0" baseline="0" dirty="0">
              <a:ln>
                <a:noFill/>
              </a:ln>
              <a:solidFill>
                <a:schemeClr val="tx1"/>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s-MX" altLang="es-MX" sz="1200" b="0" i="0" u="none" strike="noStrike" cap="none" normalizeH="0" baseline="0" dirty="0">
              <a:ln>
                <a:noFill/>
              </a:ln>
              <a:solidFill>
                <a:schemeClr val="tx1"/>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CAEBCC04-03F6-4F4C-B214-31CD4C8F8DAF}"/>
              </a:ext>
            </a:extLst>
          </p:cNvPr>
          <p:cNvSpPr txBox="1"/>
          <p:nvPr/>
        </p:nvSpPr>
        <p:spPr>
          <a:xfrm>
            <a:off x="838200" y="2159220"/>
            <a:ext cx="2499659" cy="369332"/>
          </a:xfrm>
          <a:prstGeom prst="rect">
            <a:avLst/>
          </a:prstGeom>
          <a:noFill/>
        </p:spPr>
        <p:txBody>
          <a:bodyPr wrap="none" rtlCol="0">
            <a:spAutoFit/>
          </a:bodyPr>
          <a:lstStyle/>
          <a:p>
            <a:r>
              <a:rPr lang="es-MX" dirty="0"/>
              <a:t>1. Agregar el repositorio</a:t>
            </a:r>
          </a:p>
        </p:txBody>
      </p:sp>
      <p:sp>
        <p:nvSpPr>
          <p:cNvPr id="13" name="Rectangle 7">
            <a:extLst>
              <a:ext uri="{FF2B5EF4-FFF2-40B4-BE49-F238E27FC236}">
                <a16:creationId xmlns:a16="http://schemas.microsoft.com/office/drawing/2014/main" id="{2D6E7897-2411-4A0E-BEF5-D897F4BA9BAF}"/>
              </a:ext>
            </a:extLst>
          </p:cNvPr>
          <p:cNvSpPr>
            <a:spLocks noChangeArrowheads="1"/>
          </p:cNvSpPr>
          <p:nvPr/>
        </p:nvSpPr>
        <p:spPr bwMode="auto">
          <a:xfrm>
            <a:off x="838199" y="4325844"/>
            <a:ext cx="4308447" cy="167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chemeClr val="tx1"/>
                </a:solidFill>
                <a:effectLst/>
                <a:latin typeface="Consolas" panose="020B0609020204030204" pitchFamily="49" charset="0"/>
              </a:rPr>
              <a:t>sudo </a:t>
            </a:r>
            <a:r>
              <a:rPr kumimoji="0" lang="es-MX" altLang="es-MX" sz="1200" b="0" i="0" u="none" strike="noStrike" cap="none" normalizeH="0" baseline="0" dirty="0" err="1">
                <a:ln>
                  <a:noFill/>
                </a:ln>
                <a:solidFill>
                  <a:schemeClr val="tx1"/>
                </a:solidFill>
                <a:effectLst/>
                <a:latin typeface="Consolas" panose="020B0609020204030204" pitchFamily="49" charset="0"/>
              </a:rPr>
              <a:t>apt</a:t>
            </a:r>
            <a:r>
              <a:rPr kumimoji="0" lang="es-MX" altLang="es-MX" sz="1200" b="0" i="0" u="none" strike="noStrike" cap="none" normalizeH="0" baseline="0" dirty="0">
                <a:ln>
                  <a:noFill/>
                </a:ln>
                <a:solidFill>
                  <a:schemeClr val="tx1"/>
                </a:solidFill>
                <a:effectLst/>
                <a:latin typeface="Consolas" panose="020B0609020204030204" pitchFamily="49" charset="0"/>
              </a:rPr>
              <a:t> </a:t>
            </a:r>
            <a:r>
              <a:rPr kumimoji="0" lang="es-MX" altLang="es-MX" sz="1200" b="0" i="0" u="none" strike="noStrike" cap="none" normalizeH="0" baseline="0" dirty="0" err="1">
                <a:ln>
                  <a:noFill/>
                </a:ln>
                <a:solidFill>
                  <a:schemeClr val="tx1"/>
                </a:solidFill>
                <a:effectLst/>
                <a:latin typeface="Consolas" panose="020B0609020204030204" pitchFamily="49" charset="0"/>
              </a:rPr>
              <a:t>install</a:t>
            </a:r>
            <a:r>
              <a:rPr kumimoji="0" lang="es-MX" altLang="es-MX" sz="1200" b="0" i="0" u="none" strike="noStrike" cap="none" normalizeH="0" baseline="0" dirty="0">
                <a:ln>
                  <a:noFill/>
                </a:ln>
                <a:solidFill>
                  <a:schemeClr val="tx1"/>
                </a:solidFill>
                <a:effectLst/>
                <a:latin typeface="Consolas" panose="020B0609020204030204" pitchFamily="49" charset="0"/>
              </a:rPr>
              <a:t> greenplum-db-6</a:t>
            </a:r>
          </a:p>
          <a:p>
            <a:pPr eaLnBrk="0" fontAlgn="base" hangingPunct="0">
              <a:spcBef>
                <a:spcPct val="0"/>
              </a:spcBef>
              <a:spcAft>
                <a:spcPct val="0"/>
              </a:spcAft>
            </a:pPr>
            <a:r>
              <a:rPr lang="en-US" altLang="es-MX" sz="1400" dirty="0" err="1">
                <a:latin typeface="Consolas" panose="020B0609020204030204" pitchFamily="49" charset="0"/>
              </a:rPr>
              <a:t>chsh</a:t>
            </a:r>
            <a:r>
              <a:rPr lang="en-US" altLang="es-MX" sz="1400" dirty="0">
                <a:latin typeface="Consolas" panose="020B0609020204030204" pitchFamily="49" charset="0"/>
              </a:rPr>
              <a:t> </a:t>
            </a:r>
            <a:r>
              <a:rPr lang="en-US" altLang="es-MX" sz="1200" i="1" dirty="0">
                <a:latin typeface="Consolas" panose="020B0609020204030204" pitchFamily="49" charset="0"/>
              </a:rPr>
              <a:t>y </a:t>
            </a:r>
            <a:r>
              <a:rPr lang="en-US" altLang="es-MX" sz="1200" i="1" dirty="0" err="1">
                <a:latin typeface="Consolas" panose="020B0609020204030204" pitchFamily="49" charset="0"/>
              </a:rPr>
              <a:t>escoger</a:t>
            </a:r>
            <a:r>
              <a:rPr lang="en-US" altLang="es-MX" sz="1200" i="1" dirty="0">
                <a:latin typeface="Consolas" panose="020B0609020204030204" pitchFamily="49" charset="0"/>
              </a:rPr>
              <a:t> la </a:t>
            </a:r>
            <a:r>
              <a:rPr lang="en-US" altLang="es-MX" sz="1200" i="1" dirty="0" err="1">
                <a:latin typeface="Consolas" panose="020B0609020204030204" pitchFamily="49" charset="0"/>
              </a:rPr>
              <a:t>opción</a:t>
            </a:r>
            <a:r>
              <a:rPr lang="en-US" altLang="es-MX" sz="1200" i="1" dirty="0">
                <a:latin typeface="Consolas" panose="020B0609020204030204" pitchFamily="49" charset="0"/>
              </a:rPr>
              <a:t> </a:t>
            </a:r>
            <a:r>
              <a:rPr lang="en-US" altLang="es-MX" sz="1400" dirty="0">
                <a:latin typeface="Consolas" panose="020B0609020204030204" pitchFamily="49" charset="0"/>
              </a:rPr>
              <a:t>/bin/bash</a:t>
            </a:r>
            <a:endParaRPr kumimoji="0" lang="es-MX" altLang="es-MX" sz="1400" b="0" i="0" u="none" strike="noStrike" cap="none" normalizeH="0" baseline="0" dirty="0">
              <a:ln>
                <a:noFill/>
              </a:ln>
              <a:solidFill>
                <a:schemeClr val="tx1"/>
              </a:solidFill>
              <a:effectLst/>
              <a:latin typeface="Consolas" panose="020B0609020204030204" pitchFamily="49" charset="0"/>
            </a:endParaRPr>
          </a:p>
          <a:p>
            <a:pPr eaLnBrk="0" fontAlgn="base" hangingPunct="0">
              <a:spcBef>
                <a:spcPct val="0"/>
              </a:spcBef>
              <a:spcAft>
                <a:spcPct val="0"/>
              </a:spcAft>
            </a:pPr>
            <a:endParaRPr kumimoji="0" lang="en-US" altLang="es-MX" sz="1200" b="0" i="1" u="none" strike="noStrike" cap="none" normalizeH="0" baseline="0" dirty="0">
              <a:ln>
                <a:noFill/>
              </a:ln>
              <a:solidFill>
                <a:schemeClr val="tx1"/>
              </a:solidFill>
              <a:effectLst/>
              <a:latin typeface="Consolas" panose="020B0609020204030204" pitchFamily="49" charset="0"/>
            </a:endParaRPr>
          </a:p>
          <a:p>
            <a:pPr eaLnBrk="0" fontAlgn="base" hangingPunct="0">
              <a:spcBef>
                <a:spcPct val="0"/>
              </a:spcBef>
              <a:spcAft>
                <a:spcPct val="0"/>
              </a:spcAft>
            </a:pPr>
            <a:r>
              <a:rPr kumimoji="0" lang="en-US" altLang="es-MX" sz="1200" b="0" i="1" u="none" strike="noStrike" cap="none" normalizeH="0" baseline="0" dirty="0">
                <a:ln>
                  <a:noFill/>
                </a:ln>
                <a:solidFill>
                  <a:schemeClr val="tx1"/>
                </a:solidFill>
                <a:effectLst/>
                <a:latin typeface="Consolas" panose="020B0609020204030204" pitchFamily="49" charset="0"/>
              </a:rPr>
              <a:t>(</a:t>
            </a:r>
            <a:r>
              <a:rPr kumimoji="0" lang="en-US" altLang="es-MX" sz="1200" b="0" i="1" u="none" strike="noStrike" cap="none" normalizeH="0" baseline="0" dirty="0" err="1">
                <a:ln>
                  <a:noFill/>
                </a:ln>
                <a:solidFill>
                  <a:schemeClr val="tx1"/>
                </a:solidFill>
                <a:effectLst/>
                <a:latin typeface="Consolas" panose="020B0609020204030204" pitchFamily="49" charset="0"/>
              </a:rPr>
              <a:t>agregar</a:t>
            </a:r>
            <a:r>
              <a:rPr kumimoji="0" lang="en-US" altLang="es-MX" sz="1200" b="0" i="1" u="none" strike="noStrike" cap="none" normalizeH="0" baseline="0" dirty="0">
                <a:ln>
                  <a:noFill/>
                </a:ln>
                <a:solidFill>
                  <a:schemeClr val="tx1"/>
                </a:solidFill>
                <a:effectLst/>
                <a:latin typeface="Consolas" panose="020B0609020204030204" pitchFamily="49" charset="0"/>
              </a:rPr>
              <a:t> a .</a:t>
            </a:r>
            <a:r>
              <a:rPr kumimoji="0" lang="en-US" altLang="es-MX" sz="1200" b="0" i="1" u="none" strike="noStrike" cap="none" normalizeH="0" baseline="0" dirty="0" err="1">
                <a:ln>
                  <a:noFill/>
                </a:ln>
                <a:solidFill>
                  <a:schemeClr val="tx1"/>
                </a:solidFill>
                <a:effectLst/>
                <a:latin typeface="Consolas" panose="020B0609020204030204" pitchFamily="49" charset="0"/>
              </a:rPr>
              <a:t>bashrc</a:t>
            </a:r>
            <a:r>
              <a:rPr kumimoji="0" lang="en-US" altLang="es-MX" sz="1200" b="0" i="1" u="none" strike="noStrike" cap="none" normalizeH="0" baseline="0" dirty="0">
                <a:ln>
                  <a:noFill/>
                </a:ln>
                <a:solidFill>
                  <a:schemeClr val="tx1"/>
                </a:solidFill>
                <a:effectLst/>
                <a:latin typeface="Consolas" panose="020B0609020204030204" pitchFamily="49" charset="0"/>
              </a:rPr>
              <a:t>)</a:t>
            </a:r>
            <a:endParaRPr kumimoji="0" lang="en-US" altLang="es-MX" sz="12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MX" sz="1200" b="0" i="0" u="none" strike="noStrike" cap="none" normalizeH="0" baseline="0" dirty="0">
                <a:ln>
                  <a:noFill/>
                </a:ln>
                <a:solidFill>
                  <a:schemeClr val="tx1"/>
                </a:solidFill>
                <a:effectLst/>
                <a:latin typeface="Consolas" panose="020B0609020204030204" pitchFamily="49" charset="0"/>
              </a:rPr>
              <a:t>source /opt/greenplum-db-6.20.3/greenplum_path.sh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s-MX" sz="1100" dirty="0">
                <a:latin typeface="Consolas" panose="020B0609020204030204" pitchFamily="49" charset="0"/>
              </a:rPr>
              <a:t>export MASTER_DATA_DIRECTORY=/home/user/master/gpsne-1</a:t>
            </a:r>
            <a:endParaRPr kumimoji="0" lang="en-US" altLang="es-MX" sz="1050" b="0" i="1"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4" name="CuadroTexto 13">
            <a:extLst>
              <a:ext uri="{FF2B5EF4-FFF2-40B4-BE49-F238E27FC236}">
                <a16:creationId xmlns:a16="http://schemas.microsoft.com/office/drawing/2014/main" id="{A9C18608-BD83-449B-BE6E-743F3313F443}"/>
              </a:ext>
            </a:extLst>
          </p:cNvPr>
          <p:cNvSpPr txBox="1"/>
          <p:nvPr/>
        </p:nvSpPr>
        <p:spPr>
          <a:xfrm>
            <a:off x="838199" y="3614572"/>
            <a:ext cx="3528271" cy="646331"/>
          </a:xfrm>
          <a:prstGeom prst="rect">
            <a:avLst/>
          </a:prstGeom>
          <a:noFill/>
        </p:spPr>
        <p:txBody>
          <a:bodyPr wrap="square" rtlCol="0">
            <a:spAutoFit/>
          </a:bodyPr>
          <a:lstStyle/>
          <a:p>
            <a:r>
              <a:rPr lang="es-MX" dirty="0"/>
              <a:t>2. Instalar Greenplum y configurar las variables de ambiente</a:t>
            </a:r>
          </a:p>
        </p:txBody>
      </p:sp>
      <p:sp>
        <p:nvSpPr>
          <p:cNvPr id="17" name="CuadroTexto 16">
            <a:extLst>
              <a:ext uri="{FF2B5EF4-FFF2-40B4-BE49-F238E27FC236}">
                <a16:creationId xmlns:a16="http://schemas.microsoft.com/office/drawing/2014/main" id="{ABDA104C-8C58-40A4-BC23-B1097DC65C5B}"/>
              </a:ext>
            </a:extLst>
          </p:cNvPr>
          <p:cNvSpPr txBox="1"/>
          <p:nvPr/>
        </p:nvSpPr>
        <p:spPr>
          <a:xfrm>
            <a:off x="5146646" y="1974554"/>
            <a:ext cx="4399327" cy="369332"/>
          </a:xfrm>
          <a:prstGeom prst="rect">
            <a:avLst/>
          </a:prstGeom>
          <a:noFill/>
        </p:spPr>
        <p:txBody>
          <a:bodyPr wrap="square" rtlCol="0">
            <a:spAutoFit/>
          </a:bodyPr>
          <a:lstStyle/>
          <a:p>
            <a:r>
              <a:rPr lang="es-MX"/>
              <a:t>3. Copiar la configuración Single Node</a:t>
            </a:r>
            <a:endParaRPr lang="es-MX" dirty="0"/>
          </a:p>
        </p:txBody>
      </p:sp>
      <p:sp>
        <p:nvSpPr>
          <p:cNvPr id="19" name="CuadroTexto 18">
            <a:extLst>
              <a:ext uri="{FF2B5EF4-FFF2-40B4-BE49-F238E27FC236}">
                <a16:creationId xmlns:a16="http://schemas.microsoft.com/office/drawing/2014/main" id="{02AC4E73-1F0E-48CD-9FE0-D473232E8B0C}"/>
              </a:ext>
            </a:extLst>
          </p:cNvPr>
          <p:cNvSpPr txBox="1"/>
          <p:nvPr/>
        </p:nvSpPr>
        <p:spPr>
          <a:xfrm>
            <a:off x="5469617" y="2528552"/>
            <a:ext cx="6712589" cy="1015663"/>
          </a:xfrm>
          <a:prstGeom prst="rect">
            <a:avLst/>
          </a:prstGeom>
          <a:noFill/>
        </p:spPr>
        <p:txBody>
          <a:bodyPr wrap="square">
            <a:spAutoFit/>
          </a:bodyPr>
          <a:lstStyle/>
          <a:p>
            <a:r>
              <a:rPr lang="es-MX" sz="1200" dirty="0" err="1">
                <a:latin typeface="Consolas" panose="020B0609020204030204" pitchFamily="49" charset="0"/>
              </a:rPr>
              <a:t>cp</a:t>
            </a:r>
            <a:r>
              <a:rPr lang="es-MX" sz="1200" dirty="0">
                <a:latin typeface="Consolas" panose="020B0609020204030204" pitchFamily="49" charset="0"/>
              </a:rPr>
              <a:t> /</a:t>
            </a:r>
            <a:r>
              <a:rPr lang="es-MX" sz="1200" dirty="0" err="1">
                <a:latin typeface="Consolas" panose="020B0609020204030204" pitchFamily="49" charset="0"/>
              </a:rPr>
              <a:t>opt</a:t>
            </a:r>
            <a:r>
              <a:rPr lang="es-MX" sz="1200" dirty="0">
                <a:latin typeface="Consolas" panose="020B0609020204030204" pitchFamily="49" charset="0"/>
              </a:rPr>
              <a:t>/greenplum-db-6.20.3/</a:t>
            </a:r>
            <a:r>
              <a:rPr lang="es-MX" sz="1200" dirty="0" err="1">
                <a:latin typeface="Consolas" panose="020B0609020204030204" pitchFamily="49" charset="0"/>
              </a:rPr>
              <a:t>docs</a:t>
            </a:r>
            <a:r>
              <a:rPr lang="es-MX" sz="1200" dirty="0">
                <a:latin typeface="Consolas" panose="020B0609020204030204" pitchFamily="49" charset="0"/>
              </a:rPr>
              <a:t>/</a:t>
            </a:r>
            <a:r>
              <a:rPr lang="es-MX" sz="1200" dirty="0" err="1">
                <a:latin typeface="Consolas" panose="020B0609020204030204" pitchFamily="49" charset="0"/>
              </a:rPr>
              <a:t>cli_help</a:t>
            </a:r>
            <a:r>
              <a:rPr lang="es-MX" sz="1200" dirty="0">
                <a:latin typeface="Consolas" panose="020B0609020204030204" pitchFamily="49" charset="0"/>
              </a:rPr>
              <a:t>/</a:t>
            </a:r>
            <a:r>
              <a:rPr lang="es-MX" sz="1200" dirty="0" err="1">
                <a:latin typeface="Consolas" panose="020B0609020204030204" pitchFamily="49" charset="0"/>
              </a:rPr>
              <a:t>gpconfigs</a:t>
            </a:r>
            <a:r>
              <a:rPr lang="es-MX" sz="1200" dirty="0">
                <a:latin typeface="Consolas" panose="020B0609020204030204" pitchFamily="49" charset="0"/>
              </a:rPr>
              <a:t>/</a:t>
            </a:r>
            <a:r>
              <a:rPr lang="es-MX" sz="1200" dirty="0" err="1">
                <a:latin typeface="Consolas" panose="020B0609020204030204" pitchFamily="49" charset="0"/>
              </a:rPr>
              <a:t>gpinitsystem_singlenode</a:t>
            </a:r>
            <a:r>
              <a:rPr lang="es-MX" sz="1200" dirty="0">
                <a:latin typeface="Consolas" panose="020B0609020204030204" pitchFamily="49" charset="0"/>
              </a:rPr>
              <a:t> .</a:t>
            </a:r>
          </a:p>
          <a:p>
            <a:r>
              <a:rPr lang="es-MX" sz="1200" dirty="0">
                <a:latin typeface="Consolas" panose="020B0609020204030204" pitchFamily="49" charset="0"/>
              </a:rPr>
              <a:t>echo “[</a:t>
            </a:r>
            <a:r>
              <a:rPr lang="es-MX" sz="1200" dirty="0" err="1">
                <a:latin typeface="Consolas" panose="020B0609020204030204" pitchFamily="49" charset="0"/>
              </a:rPr>
              <a:t>hostname</a:t>
            </a:r>
            <a:r>
              <a:rPr lang="es-MX" sz="1200" dirty="0">
                <a:latin typeface="Consolas" panose="020B0609020204030204" pitchFamily="49" charset="0"/>
              </a:rPr>
              <a:t>]" &gt; </a:t>
            </a:r>
            <a:r>
              <a:rPr lang="es-MX" sz="1200" dirty="0" err="1">
                <a:latin typeface="Consolas" panose="020B0609020204030204" pitchFamily="49" charset="0"/>
              </a:rPr>
              <a:t>hostlist_singlenode</a:t>
            </a:r>
            <a:endParaRPr lang="es-MX" sz="1200" dirty="0">
              <a:latin typeface="Consolas" panose="020B0609020204030204" pitchFamily="49" charset="0"/>
            </a:endParaRPr>
          </a:p>
          <a:p>
            <a:r>
              <a:rPr lang="es-MX" sz="1200" dirty="0" err="1">
                <a:latin typeface="Consolas" panose="020B0609020204030204" pitchFamily="49" charset="0"/>
              </a:rPr>
              <a:t>mkdir</a:t>
            </a:r>
            <a:r>
              <a:rPr lang="es-MX" sz="1200" dirty="0">
                <a:latin typeface="Consolas" panose="020B0609020204030204" pitchFamily="49" charset="0"/>
              </a:rPr>
              <a:t> primary1</a:t>
            </a:r>
          </a:p>
          <a:p>
            <a:r>
              <a:rPr lang="es-MX" sz="1200" dirty="0" err="1">
                <a:latin typeface="Consolas" panose="020B0609020204030204" pitchFamily="49" charset="0"/>
              </a:rPr>
              <a:t>mkdir</a:t>
            </a:r>
            <a:r>
              <a:rPr lang="es-MX" sz="1200" dirty="0">
                <a:latin typeface="Consolas" panose="020B0609020204030204" pitchFamily="49" charset="0"/>
              </a:rPr>
              <a:t> primary2</a:t>
            </a:r>
          </a:p>
          <a:p>
            <a:r>
              <a:rPr lang="es-MX" sz="1200" dirty="0" err="1">
                <a:latin typeface="Consolas" panose="020B0609020204030204" pitchFamily="49" charset="0"/>
              </a:rPr>
              <a:t>mkdir</a:t>
            </a:r>
            <a:r>
              <a:rPr lang="es-MX" sz="1200" dirty="0">
                <a:latin typeface="Consolas" panose="020B0609020204030204" pitchFamily="49" charset="0"/>
              </a:rPr>
              <a:t> master</a:t>
            </a:r>
          </a:p>
        </p:txBody>
      </p:sp>
      <p:sp>
        <p:nvSpPr>
          <p:cNvPr id="20" name="CuadroTexto 19">
            <a:extLst>
              <a:ext uri="{FF2B5EF4-FFF2-40B4-BE49-F238E27FC236}">
                <a16:creationId xmlns:a16="http://schemas.microsoft.com/office/drawing/2014/main" id="{F5A5D29C-6B4D-4D0A-B36E-C84210B8C7BA}"/>
              </a:ext>
            </a:extLst>
          </p:cNvPr>
          <p:cNvSpPr txBox="1"/>
          <p:nvPr/>
        </p:nvSpPr>
        <p:spPr>
          <a:xfrm>
            <a:off x="5194184" y="3613338"/>
            <a:ext cx="4399327" cy="369332"/>
          </a:xfrm>
          <a:prstGeom prst="rect">
            <a:avLst/>
          </a:prstGeom>
          <a:noFill/>
        </p:spPr>
        <p:txBody>
          <a:bodyPr wrap="square" rtlCol="0">
            <a:spAutoFit/>
          </a:bodyPr>
          <a:lstStyle/>
          <a:p>
            <a:r>
              <a:rPr lang="es-MX" dirty="0"/>
              <a:t>4. Editar la configuración</a:t>
            </a:r>
          </a:p>
        </p:txBody>
      </p:sp>
      <p:sp>
        <p:nvSpPr>
          <p:cNvPr id="21" name="CuadroTexto 20">
            <a:extLst>
              <a:ext uri="{FF2B5EF4-FFF2-40B4-BE49-F238E27FC236}">
                <a16:creationId xmlns:a16="http://schemas.microsoft.com/office/drawing/2014/main" id="{CEBAF484-7706-4D40-B988-7B922F4C9DE7}"/>
              </a:ext>
            </a:extLst>
          </p:cNvPr>
          <p:cNvSpPr txBox="1"/>
          <p:nvPr/>
        </p:nvSpPr>
        <p:spPr>
          <a:xfrm>
            <a:off x="5457734" y="4051793"/>
            <a:ext cx="6712589" cy="1015663"/>
          </a:xfrm>
          <a:prstGeom prst="rect">
            <a:avLst/>
          </a:prstGeom>
          <a:noFill/>
        </p:spPr>
        <p:txBody>
          <a:bodyPr wrap="square">
            <a:spAutoFit/>
          </a:bodyPr>
          <a:lstStyle/>
          <a:p>
            <a:r>
              <a:rPr lang="es-MX" sz="1200" dirty="0" err="1">
                <a:latin typeface="Consolas" panose="020B0609020204030204" pitchFamily="49" charset="0"/>
              </a:rPr>
              <a:t>vim</a:t>
            </a:r>
            <a:r>
              <a:rPr lang="es-MX" sz="1200" dirty="0">
                <a:latin typeface="Consolas" panose="020B0609020204030204" pitchFamily="49" charset="0"/>
              </a:rPr>
              <a:t> </a:t>
            </a:r>
            <a:r>
              <a:rPr lang="es-MX" sz="1200" dirty="0" err="1">
                <a:latin typeface="Consolas" panose="020B0609020204030204" pitchFamily="49" charset="0"/>
              </a:rPr>
              <a:t>gpinitsystem_singlenode</a:t>
            </a:r>
            <a:endParaRPr lang="es-MX" sz="1200" dirty="0">
              <a:latin typeface="Consolas" panose="020B0609020204030204" pitchFamily="49" charset="0"/>
            </a:endParaRPr>
          </a:p>
          <a:p>
            <a:endParaRPr lang="es-MX" sz="1200" dirty="0">
              <a:latin typeface="Consolas" panose="020B0609020204030204" pitchFamily="49" charset="0"/>
            </a:endParaRPr>
          </a:p>
          <a:p>
            <a:r>
              <a:rPr lang="es-MX" sz="1200" dirty="0">
                <a:latin typeface="Consolas" panose="020B0609020204030204" pitchFamily="49" charset="0"/>
              </a:rPr>
              <a:t>Cambiar DATA_DIRECTORY = (/home/</a:t>
            </a:r>
            <a:r>
              <a:rPr lang="es-MX" sz="1200" dirty="0" err="1">
                <a:latin typeface="Consolas" panose="020B0609020204030204" pitchFamily="49" charset="0"/>
              </a:rPr>
              <a:t>user</a:t>
            </a:r>
            <a:r>
              <a:rPr lang="es-MX" sz="1200" dirty="0">
                <a:latin typeface="Consolas" panose="020B0609020204030204" pitchFamily="49" charset="0"/>
              </a:rPr>
              <a:t>/primary1 /home/</a:t>
            </a:r>
            <a:r>
              <a:rPr lang="es-MX" sz="1200" dirty="0" err="1">
                <a:latin typeface="Consolas" panose="020B0609020204030204" pitchFamily="49" charset="0"/>
              </a:rPr>
              <a:t>user</a:t>
            </a:r>
            <a:r>
              <a:rPr lang="es-MX" sz="1200" dirty="0">
                <a:latin typeface="Consolas" panose="020B0609020204030204" pitchFamily="49" charset="0"/>
              </a:rPr>
              <a:t>/primary2)</a:t>
            </a:r>
          </a:p>
          <a:p>
            <a:r>
              <a:rPr lang="es-MX" sz="1200" dirty="0">
                <a:latin typeface="Consolas" panose="020B0609020204030204" pitchFamily="49" charset="0"/>
              </a:rPr>
              <a:t>Cambiar MASTER_HOSTNAME = [</a:t>
            </a:r>
            <a:r>
              <a:rPr lang="es-MX" sz="1200" dirty="0" err="1">
                <a:latin typeface="Consolas" panose="020B0609020204030204" pitchFamily="49" charset="0"/>
              </a:rPr>
              <a:t>hostname</a:t>
            </a:r>
            <a:r>
              <a:rPr lang="es-MX" sz="1200" dirty="0">
                <a:latin typeface="Consolas" panose="020B0609020204030204" pitchFamily="49" charset="0"/>
              </a:rPr>
              <a:t>]</a:t>
            </a:r>
          </a:p>
          <a:p>
            <a:r>
              <a:rPr lang="es-MX" sz="1200" dirty="0">
                <a:latin typeface="Consolas" panose="020B0609020204030204" pitchFamily="49" charset="0"/>
              </a:rPr>
              <a:t>Cambiar </a:t>
            </a:r>
            <a:r>
              <a:rPr lang="en-US" sz="1200" dirty="0">
                <a:latin typeface="Consolas" panose="020B0609020204030204" pitchFamily="49" charset="0"/>
              </a:rPr>
              <a:t>MASTER_DIRECTORY=/home/user/master</a:t>
            </a:r>
          </a:p>
        </p:txBody>
      </p:sp>
    </p:spTree>
    <p:extLst>
      <p:ext uri="{BB962C8B-B14F-4D97-AF65-F5344CB8AC3E}">
        <p14:creationId xmlns:p14="http://schemas.microsoft.com/office/powerpoint/2010/main" val="1782077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D4C81-840F-44B5-88B9-CFABE114FE21}"/>
              </a:ext>
            </a:extLst>
          </p:cNvPr>
          <p:cNvSpPr>
            <a:spLocks noGrp="1"/>
          </p:cNvSpPr>
          <p:nvPr>
            <p:ph type="title"/>
          </p:nvPr>
        </p:nvSpPr>
        <p:spPr/>
        <p:txBody>
          <a:bodyPr/>
          <a:lstStyle/>
          <a:p>
            <a:r>
              <a:rPr lang="en-US"/>
              <a:t>Greenplum database initialization </a:t>
            </a:r>
            <a:endParaRPr lang="es-MX"/>
          </a:p>
        </p:txBody>
      </p:sp>
      <p:sp>
        <p:nvSpPr>
          <p:cNvPr id="8" name="CuadroTexto 7">
            <a:extLst>
              <a:ext uri="{FF2B5EF4-FFF2-40B4-BE49-F238E27FC236}">
                <a16:creationId xmlns:a16="http://schemas.microsoft.com/office/drawing/2014/main" id="{F6F68A7E-B04F-45CB-A0CD-AA4466AA6ECB}"/>
              </a:ext>
            </a:extLst>
          </p:cNvPr>
          <p:cNvSpPr txBox="1"/>
          <p:nvPr/>
        </p:nvSpPr>
        <p:spPr>
          <a:xfrm>
            <a:off x="838200" y="3902758"/>
            <a:ext cx="4399327" cy="369332"/>
          </a:xfrm>
          <a:prstGeom prst="rect">
            <a:avLst/>
          </a:prstGeom>
          <a:noFill/>
        </p:spPr>
        <p:txBody>
          <a:bodyPr wrap="square" rtlCol="0">
            <a:spAutoFit/>
          </a:bodyPr>
          <a:lstStyle/>
          <a:p>
            <a:r>
              <a:rPr lang="es-MX" dirty="0"/>
              <a:t>6. Inicializar el clúster de Greenplum</a:t>
            </a:r>
          </a:p>
        </p:txBody>
      </p:sp>
      <p:sp>
        <p:nvSpPr>
          <p:cNvPr id="10" name="CuadroTexto 9">
            <a:extLst>
              <a:ext uri="{FF2B5EF4-FFF2-40B4-BE49-F238E27FC236}">
                <a16:creationId xmlns:a16="http://schemas.microsoft.com/office/drawing/2014/main" id="{E21DEB61-12CB-4DA4-9B66-4572B13AA54E}"/>
              </a:ext>
            </a:extLst>
          </p:cNvPr>
          <p:cNvSpPr txBox="1"/>
          <p:nvPr/>
        </p:nvSpPr>
        <p:spPr>
          <a:xfrm>
            <a:off x="838200" y="4541870"/>
            <a:ext cx="3912066" cy="1600438"/>
          </a:xfrm>
          <a:prstGeom prst="rect">
            <a:avLst/>
          </a:prstGeom>
          <a:noFill/>
        </p:spPr>
        <p:txBody>
          <a:bodyPr wrap="square">
            <a:spAutoFit/>
          </a:bodyPr>
          <a:lstStyle/>
          <a:p>
            <a:r>
              <a:rPr lang="es-MX" sz="1200" dirty="0" err="1">
                <a:latin typeface="Consolas" panose="020B0609020204030204" pitchFamily="49" charset="0"/>
              </a:rPr>
              <a:t>gpssh-exkeys</a:t>
            </a:r>
            <a:r>
              <a:rPr lang="es-MX" sz="1200" dirty="0">
                <a:latin typeface="Consolas" panose="020B0609020204030204" pitchFamily="49" charset="0"/>
              </a:rPr>
              <a:t> -h </a:t>
            </a:r>
            <a:r>
              <a:rPr lang="es-MX" sz="1200" dirty="0" err="1">
                <a:latin typeface="Consolas" panose="020B0609020204030204" pitchFamily="49" charset="0"/>
              </a:rPr>
              <a:t>greenplum-unique-node</a:t>
            </a:r>
            <a:endParaRPr lang="es-MX" sz="1200" dirty="0">
              <a:latin typeface="Consolas" panose="020B0609020204030204" pitchFamily="49" charset="0"/>
            </a:endParaRPr>
          </a:p>
          <a:p>
            <a:r>
              <a:rPr kumimoji="0" lang="es-MX" altLang="es-MX" sz="1200" b="0" i="0" u="none" strike="noStrike" cap="none" normalizeH="0" baseline="0" dirty="0" err="1">
                <a:ln>
                  <a:noFill/>
                </a:ln>
                <a:solidFill>
                  <a:schemeClr val="tx1"/>
                </a:solidFill>
                <a:effectLst/>
                <a:latin typeface="Consolas" panose="020B0609020204030204" pitchFamily="49" charset="0"/>
              </a:rPr>
              <a:t>gpinitsystem</a:t>
            </a:r>
            <a:r>
              <a:rPr kumimoji="0" lang="es-MX" altLang="es-MX" sz="1200" b="0" i="0" u="none" strike="noStrike" cap="none" normalizeH="0" baseline="0" dirty="0">
                <a:ln>
                  <a:noFill/>
                </a:ln>
                <a:solidFill>
                  <a:schemeClr val="tx1"/>
                </a:solidFill>
                <a:effectLst/>
                <a:latin typeface="Consolas" panose="020B0609020204030204" pitchFamily="49" charset="0"/>
              </a:rPr>
              <a:t> -c </a:t>
            </a:r>
            <a:r>
              <a:rPr kumimoji="0" lang="es-MX" altLang="es-MX" sz="1200" b="0" i="0" u="none" strike="noStrike" cap="none" normalizeH="0" baseline="0" dirty="0" err="1">
                <a:ln>
                  <a:noFill/>
                </a:ln>
                <a:solidFill>
                  <a:schemeClr val="tx1"/>
                </a:solidFill>
                <a:effectLst/>
                <a:latin typeface="Consolas" panose="020B0609020204030204" pitchFamily="49" charset="0"/>
              </a:rPr>
              <a:t>gpinitsystem_singlenode</a:t>
            </a:r>
            <a:endParaRPr kumimoji="0" lang="es-MX" altLang="es-MX" sz="1200" b="0" i="0" u="none" strike="noStrike" cap="none" normalizeH="0" baseline="0" dirty="0">
              <a:ln>
                <a:noFill/>
              </a:ln>
              <a:solidFill>
                <a:schemeClr val="tx1"/>
              </a:solidFill>
              <a:effectLst/>
              <a:latin typeface="Consolas" panose="020B0609020204030204" pitchFamily="49" charset="0"/>
            </a:endParaRPr>
          </a:p>
          <a:p>
            <a:r>
              <a:rPr kumimoji="0" lang="es-MX" altLang="es-MX" sz="1200" b="0" i="0" u="none" strike="noStrike" cap="none" normalizeH="0" baseline="0" dirty="0">
                <a:ln>
                  <a:noFill/>
                </a:ln>
                <a:solidFill>
                  <a:schemeClr val="tx1"/>
                </a:solidFill>
                <a:effectLst/>
                <a:latin typeface="Consolas" panose="020B0609020204030204" pitchFamily="49" charset="0"/>
              </a:rPr>
              <a:t>sudo </a:t>
            </a:r>
            <a:r>
              <a:rPr kumimoji="0" lang="es-MX" altLang="es-MX" sz="1200" b="0" i="0" u="none" strike="noStrike" cap="none" normalizeH="0" baseline="0" dirty="0" err="1">
                <a:ln>
                  <a:noFill/>
                </a:ln>
                <a:solidFill>
                  <a:schemeClr val="tx1"/>
                </a:solidFill>
                <a:effectLst/>
                <a:latin typeface="Consolas" panose="020B0609020204030204" pitchFamily="49" charset="0"/>
              </a:rPr>
              <a:t>dpkg</a:t>
            </a:r>
            <a:r>
              <a:rPr kumimoji="0" lang="es-MX" altLang="es-MX" sz="1200" b="0" i="0" u="none" strike="noStrike" cap="none" normalizeH="0" baseline="0" dirty="0">
                <a:ln>
                  <a:noFill/>
                </a:ln>
                <a:solidFill>
                  <a:schemeClr val="tx1"/>
                </a:solidFill>
                <a:effectLst/>
                <a:latin typeface="Consolas" panose="020B0609020204030204" pitchFamily="49" charset="0"/>
              </a:rPr>
              <a:t>-reconfigure locales </a:t>
            </a:r>
            <a:endParaRPr lang="es-MX" altLang="es-MX" sz="1200" dirty="0">
              <a:latin typeface="Consolas" panose="020B0609020204030204" pitchFamily="49" charset="0"/>
            </a:endParaRPr>
          </a:p>
          <a:p>
            <a:r>
              <a:rPr lang="es-MX" sz="1100" i="1" dirty="0">
                <a:latin typeface="Consolas" panose="020B0609020204030204" pitchFamily="49" charset="0"/>
              </a:rPr>
              <a:t>(Instalar el local en_US.utf8 u el </a:t>
            </a:r>
            <a:r>
              <a:rPr lang="es-MX" sz="1100" i="1" dirty="0" err="1">
                <a:latin typeface="Consolas" panose="020B0609020204030204" pitchFamily="49" charset="0"/>
              </a:rPr>
              <a:t>locale</a:t>
            </a:r>
            <a:r>
              <a:rPr lang="es-MX" sz="1100" i="1" dirty="0">
                <a:latin typeface="Consolas" panose="020B0609020204030204" pitchFamily="49" charset="0"/>
              </a:rPr>
              <a:t> que pida Greenplum al inicializar y reintentar)</a:t>
            </a:r>
          </a:p>
          <a:p>
            <a:endParaRPr lang="es-MX" sz="4000" dirty="0">
              <a:latin typeface="Consolas" panose="020B0609020204030204" pitchFamily="49" charset="0"/>
            </a:endParaRPr>
          </a:p>
        </p:txBody>
      </p:sp>
      <p:sp>
        <p:nvSpPr>
          <p:cNvPr id="13" name="CuadroTexto 12">
            <a:extLst>
              <a:ext uri="{FF2B5EF4-FFF2-40B4-BE49-F238E27FC236}">
                <a16:creationId xmlns:a16="http://schemas.microsoft.com/office/drawing/2014/main" id="{B1D44BC3-6AA1-4980-922F-DDB4A792FA4D}"/>
              </a:ext>
            </a:extLst>
          </p:cNvPr>
          <p:cNvSpPr txBox="1"/>
          <p:nvPr/>
        </p:nvSpPr>
        <p:spPr>
          <a:xfrm>
            <a:off x="838200" y="1775802"/>
            <a:ext cx="4399327" cy="369332"/>
          </a:xfrm>
          <a:prstGeom prst="rect">
            <a:avLst/>
          </a:prstGeom>
          <a:noFill/>
        </p:spPr>
        <p:txBody>
          <a:bodyPr wrap="square" rtlCol="0">
            <a:spAutoFit/>
          </a:bodyPr>
          <a:lstStyle/>
          <a:p>
            <a:r>
              <a:rPr lang="es-MX" dirty="0"/>
              <a:t>5. Incrementar limites del </a:t>
            </a:r>
            <a:r>
              <a:rPr lang="es-MX" dirty="0" err="1"/>
              <a:t>kernel</a:t>
            </a:r>
            <a:r>
              <a:rPr lang="es-MX" dirty="0"/>
              <a:t> y reiniciar</a:t>
            </a:r>
          </a:p>
        </p:txBody>
      </p:sp>
      <p:sp>
        <p:nvSpPr>
          <p:cNvPr id="14" name="CuadroTexto 13">
            <a:extLst>
              <a:ext uri="{FF2B5EF4-FFF2-40B4-BE49-F238E27FC236}">
                <a16:creationId xmlns:a16="http://schemas.microsoft.com/office/drawing/2014/main" id="{A0CDC9A2-7039-466C-8B46-2EDE764D15A0}"/>
              </a:ext>
            </a:extLst>
          </p:cNvPr>
          <p:cNvSpPr txBox="1"/>
          <p:nvPr/>
        </p:nvSpPr>
        <p:spPr>
          <a:xfrm>
            <a:off x="913701" y="2401109"/>
            <a:ext cx="3912066" cy="830997"/>
          </a:xfrm>
          <a:prstGeom prst="rect">
            <a:avLst/>
          </a:prstGeom>
          <a:noFill/>
        </p:spPr>
        <p:txBody>
          <a:bodyPr wrap="square">
            <a:spAutoFit/>
          </a:bodyPr>
          <a:lstStyle/>
          <a:p>
            <a:r>
              <a:rPr lang="es-MX" sz="1200" dirty="0">
                <a:latin typeface="Consolas" panose="020B0609020204030204" pitchFamily="49" charset="0"/>
              </a:rPr>
              <a:t>sudo </a:t>
            </a:r>
            <a:r>
              <a:rPr lang="es-MX" sz="1200" dirty="0" err="1">
                <a:latin typeface="Consolas" panose="020B0609020204030204" pitchFamily="49" charset="0"/>
              </a:rPr>
              <a:t>vim</a:t>
            </a:r>
            <a:r>
              <a:rPr lang="es-MX" sz="1200" dirty="0">
                <a:latin typeface="Consolas" panose="020B0609020204030204" pitchFamily="49" charset="0"/>
              </a:rPr>
              <a:t> /</a:t>
            </a:r>
            <a:r>
              <a:rPr lang="es-MX" sz="1200" dirty="0" err="1">
                <a:latin typeface="Consolas" panose="020B0609020204030204" pitchFamily="49" charset="0"/>
              </a:rPr>
              <a:t>etc</a:t>
            </a:r>
            <a:r>
              <a:rPr lang="es-MX" sz="1200" dirty="0">
                <a:latin typeface="Consolas" panose="020B0609020204030204" pitchFamily="49" charset="0"/>
              </a:rPr>
              <a:t>/</a:t>
            </a:r>
            <a:r>
              <a:rPr lang="es-MX" sz="1200" dirty="0" err="1">
                <a:latin typeface="Consolas" panose="020B0609020204030204" pitchFamily="49" charset="0"/>
              </a:rPr>
              <a:t>security</a:t>
            </a:r>
            <a:r>
              <a:rPr lang="es-MX" sz="1200" dirty="0">
                <a:latin typeface="Consolas" panose="020B0609020204030204" pitchFamily="49" charset="0"/>
              </a:rPr>
              <a:t>/</a:t>
            </a:r>
            <a:r>
              <a:rPr lang="es-MX" sz="1200" dirty="0" err="1">
                <a:latin typeface="Consolas" panose="020B0609020204030204" pitchFamily="49" charset="0"/>
              </a:rPr>
              <a:t>limits.conf</a:t>
            </a:r>
            <a:endParaRPr lang="es-MX" sz="1200" dirty="0">
              <a:latin typeface="Consolas" panose="020B0609020204030204" pitchFamily="49" charset="0"/>
            </a:endParaRPr>
          </a:p>
          <a:p>
            <a:r>
              <a:rPr lang="es-MX" sz="1200" dirty="0">
                <a:latin typeface="Consolas" panose="020B0609020204030204" pitchFamily="49" charset="0"/>
              </a:rPr>
              <a:t>(agregar)</a:t>
            </a:r>
          </a:p>
          <a:p>
            <a:r>
              <a:rPr lang="es-MX" sz="1200" dirty="0">
                <a:latin typeface="Consolas" panose="020B0609020204030204" pitchFamily="49" charset="0"/>
              </a:rPr>
              <a:t>[usuario] </a:t>
            </a:r>
            <a:r>
              <a:rPr lang="es-MX" sz="1200" dirty="0" err="1">
                <a:latin typeface="Consolas" panose="020B0609020204030204" pitchFamily="49" charset="0"/>
              </a:rPr>
              <a:t>soft</a:t>
            </a:r>
            <a:r>
              <a:rPr lang="es-MX" sz="1200" dirty="0">
                <a:latin typeface="Consolas" panose="020B0609020204030204" pitchFamily="49" charset="0"/>
              </a:rPr>
              <a:t> </a:t>
            </a:r>
            <a:r>
              <a:rPr lang="es-MX" sz="1200" dirty="0" err="1">
                <a:latin typeface="Consolas" panose="020B0609020204030204" pitchFamily="49" charset="0"/>
              </a:rPr>
              <a:t>nofile</a:t>
            </a:r>
            <a:r>
              <a:rPr lang="es-MX" sz="1200" dirty="0">
                <a:latin typeface="Consolas" panose="020B0609020204030204" pitchFamily="49" charset="0"/>
              </a:rPr>
              <a:t> 65535</a:t>
            </a:r>
          </a:p>
          <a:p>
            <a:r>
              <a:rPr lang="es-MX" sz="1200" dirty="0">
                <a:latin typeface="Consolas" panose="020B0609020204030204" pitchFamily="49" charset="0"/>
              </a:rPr>
              <a:t>[usuario] </a:t>
            </a:r>
            <a:r>
              <a:rPr lang="es-MX" sz="1200" dirty="0" err="1">
                <a:latin typeface="Consolas" panose="020B0609020204030204" pitchFamily="49" charset="0"/>
              </a:rPr>
              <a:t>hard</a:t>
            </a:r>
            <a:r>
              <a:rPr lang="es-MX" sz="1200" dirty="0">
                <a:latin typeface="Consolas" panose="020B0609020204030204" pitchFamily="49" charset="0"/>
              </a:rPr>
              <a:t> </a:t>
            </a:r>
            <a:r>
              <a:rPr lang="es-MX" sz="1200" dirty="0" err="1">
                <a:latin typeface="Consolas" panose="020B0609020204030204" pitchFamily="49" charset="0"/>
              </a:rPr>
              <a:t>nofile</a:t>
            </a:r>
            <a:r>
              <a:rPr lang="es-MX" sz="1200" dirty="0">
                <a:latin typeface="Consolas" panose="020B0609020204030204" pitchFamily="49" charset="0"/>
              </a:rPr>
              <a:t> 65535</a:t>
            </a:r>
          </a:p>
        </p:txBody>
      </p:sp>
      <p:pic>
        <p:nvPicPr>
          <p:cNvPr id="17" name="Imagen 16">
            <a:extLst>
              <a:ext uri="{FF2B5EF4-FFF2-40B4-BE49-F238E27FC236}">
                <a16:creationId xmlns:a16="http://schemas.microsoft.com/office/drawing/2014/main" id="{379EC07A-A81C-4569-896D-0709EA009C99}"/>
              </a:ext>
            </a:extLst>
          </p:cNvPr>
          <p:cNvPicPr>
            <a:picLocks noChangeAspect="1"/>
          </p:cNvPicPr>
          <p:nvPr/>
        </p:nvPicPr>
        <p:blipFill>
          <a:blip r:embed="rId2"/>
          <a:stretch>
            <a:fillRect/>
          </a:stretch>
        </p:blipFill>
        <p:spPr>
          <a:xfrm>
            <a:off x="5100506" y="1551963"/>
            <a:ext cx="6253294" cy="4639112"/>
          </a:xfrm>
          <a:prstGeom prst="rect">
            <a:avLst/>
          </a:prstGeom>
        </p:spPr>
      </p:pic>
    </p:spTree>
    <p:extLst>
      <p:ext uri="{BB962C8B-B14F-4D97-AF65-F5344CB8AC3E}">
        <p14:creationId xmlns:p14="http://schemas.microsoft.com/office/powerpoint/2010/main" val="142728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4AAC-5562-4FFA-A2AB-B94EDC73B744}"/>
              </a:ext>
            </a:extLst>
          </p:cNvPr>
          <p:cNvSpPr>
            <a:spLocks noGrp="1"/>
          </p:cNvSpPr>
          <p:nvPr>
            <p:ph type="title"/>
          </p:nvPr>
        </p:nvSpPr>
        <p:spPr>
          <a:xfrm>
            <a:off x="814428" y="365125"/>
            <a:ext cx="10515600" cy="1325563"/>
          </a:xfrm>
        </p:spPr>
        <p:txBody>
          <a:bodyPr>
            <a:normAutofit/>
          </a:bodyPr>
          <a:lstStyle/>
          <a:p>
            <a:pPr algn="ctr"/>
            <a:r>
              <a:rPr lang="es-MX" sz="3600" dirty="0"/>
              <a:t>La nueva Sociedad de la información requiere nuevas garantías </a:t>
            </a:r>
          </a:p>
        </p:txBody>
      </p:sp>
      <p:grpSp>
        <p:nvGrpSpPr>
          <p:cNvPr id="5" name="Group 4">
            <a:extLst>
              <a:ext uri="{FF2B5EF4-FFF2-40B4-BE49-F238E27FC236}">
                <a16:creationId xmlns:a16="http://schemas.microsoft.com/office/drawing/2014/main" id="{755F9FD0-439E-45AE-83B4-1208933003A2}"/>
              </a:ext>
            </a:extLst>
          </p:cNvPr>
          <p:cNvGrpSpPr/>
          <p:nvPr/>
        </p:nvGrpSpPr>
        <p:grpSpPr>
          <a:xfrm>
            <a:off x="838200" y="1690688"/>
            <a:ext cx="10294501" cy="4559560"/>
            <a:chOff x="158261" y="881687"/>
            <a:chExt cx="11875479" cy="6207015"/>
          </a:xfrm>
        </p:grpSpPr>
        <p:sp>
          <p:nvSpPr>
            <p:cNvPr id="6" name="Rectangle: Rounded Corners 5">
              <a:extLst>
                <a:ext uri="{FF2B5EF4-FFF2-40B4-BE49-F238E27FC236}">
                  <a16:creationId xmlns:a16="http://schemas.microsoft.com/office/drawing/2014/main" id="{9DE6A48B-0FAC-4B7B-B777-07456FB5D251}"/>
                </a:ext>
              </a:extLst>
            </p:cNvPr>
            <p:cNvSpPr/>
            <p:nvPr/>
          </p:nvSpPr>
          <p:spPr>
            <a:xfrm>
              <a:off x="732692" y="3308929"/>
              <a:ext cx="2684585" cy="567593"/>
            </a:xfrm>
            <a:prstGeom prst="roundRect">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7" name="Rectangle: Rounded Corners 6">
              <a:extLst>
                <a:ext uri="{FF2B5EF4-FFF2-40B4-BE49-F238E27FC236}">
                  <a16:creationId xmlns:a16="http://schemas.microsoft.com/office/drawing/2014/main" id="{58686BC4-2DE9-4434-95C9-D6AC13E1C27E}"/>
                </a:ext>
              </a:extLst>
            </p:cNvPr>
            <p:cNvSpPr/>
            <p:nvPr/>
          </p:nvSpPr>
          <p:spPr>
            <a:xfrm>
              <a:off x="3604846" y="3308929"/>
              <a:ext cx="2684585" cy="567593"/>
            </a:xfrm>
            <a:prstGeom prst="roundRect">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97A8ECC4-62F8-44C2-B641-C589BA50529D}"/>
                </a:ext>
              </a:extLst>
            </p:cNvPr>
            <p:cNvSpPr/>
            <p:nvPr/>
          </p:nvSpPr>
          <p:spPr>
            <a:xfrm>
              <a:off x="6477000" y="3308929"/>
              <a:ext cx="2684585" cy="567593"/>
            </a:xfrm>
            <a:prstGeom prst="roundRect">
              <a:avLst/>
            </a:prstGeom>
            <a:gradFill>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9" name="Rectangle: Rounded Corners 8">
              <a:extLst>
                <a:ext uri="{FF2B5EF4-FFF2-40B4-BE49-F238E27FC236}">
                  <a16:creationId xmlns:a16="http://schemas.microsoft.com/office/drawing/2014/main" id="{3FD1121E-2ECB-4706-B3A8-1C99F5A523F8}"/>
                </a:ext>
              </a:extLst>
            </p:cNvPr>
            <p:cNvSpPr/>
            <p:nvPr/>
          </p:nvSpPr>
          <p:spPr>
            <a:xfrm>
              <a:off x="9349155" y="3308929"/>
              <a:ext cx="2684585" cy="567593"/>
            </a:xfrm>
            <a:prstGeom prst="roundRect">
              <a:avLst>
                <a:gd name="adj" fmla="val 31125"/>
              </a:avLst>
            </a:prstGeom>
            <a:gradFill>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10" name="Oval 9">
              <a:extLst>
                <a:ext uri="{FF2B5EF4-FFF2-40B4-BE49-F238E27FC236}">
                  <a16:creationId xmlns:a16="http://schemas.microsoft.com/office/drawing/2014/main" id="{5F2CE346-E416-41AE-AF19-3FCC572D7461}"/>
                </a:ext>
              </a:extLst>
            </p:cNvPr>
            <p:cNvSpPr/>
            <p:nvPr/>
          </p:nvSpPr>
          <p:spPr>
            <a:xfrm>
              <a:off x="158261" y="3030700"/>
              <a:ext cx="1148862" cy="11488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11" name="Oval 10">
              <a:extLst>
                <a:ext uri="{FF2B5EF4-FFF2-40B4-BE49-F238E27FC236}">
                  <a16:creationId xmlns:a16="http://schemas.microsoft.com/office/drawing/2014/main" id="{4A879B7D-07BD-4F2B-BC87-0FF365A97475}"/>
                </a:ext>
              </a:extLst>
            </p:cNvPr>
            <p:cNvSpPr/>
            <p:nvPr/>
          </p:nvSpPr>
          <p:spPr>
            <a:xfrm>
              <a:off x="229968" y="3100353"/>
              <a:ext cx="1009555" cy="1009555"/>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12" name="Oval 11">
              <a:extLst>
                <a:ext uri="{FF2B5EF4-FFF2-40B4-BE49-F238E27FC236}">
                  <a16:creationId xmlns:a16="http://schemas.microsoft.com/office/drawing/2014/main" id="{52710A4E-8CF6-4FA2-9019-1BD5164B66BC}"/>
                </a:ext>
              </a:extLst>
            </p:cNvPr>
            <p:cNvSpPr/>
            <p:nvPr/>
          </p:nvSpPr>
          <p:spPr>
            <a:xfrm>
              <a:off x="8676678" y="2979313"/>
              <a:ext cx="1148862" cy="11488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13" name="Oval 12">
              <a:extLst>
                <a:ext uri="{FF2B5EF4-FFF2-40B4-BE49-F238E27FC236}">
                  <a16:creationId xmlns:a16="http://schemas.microsoft.com/office/drawing/2014/main" id="{80B60C27-EC4C-49DB-953E-CB9AE5BDDE5B}"/>
                </a:ext>
              </a:extLst>
            </p:cNvPr>
            <p:cNvSpPr/>
            <p:nvPr/>
          </p:nvSpPr>
          <p:spPr>
            <a:xfrm>
              <a:off x="8748385" y="3048966"/>
              <a:ext cx="1009555" cy="1009555"/>
            </a:xfrm>
            <a:prstGeom prst="ellipse">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14" name="Oval 13">
              <a:extLst>
                <a:ext uri="{FF2B5EF4-FFF2-40B4-BE49-F238E27FC236}">
                  <a16:creationId xmlns:a16="http://schemas.microsoft.com/office/drawing/2014/main" id="{CF4A91ED-2D0C-49FC-B8C5-9CD9946870C5}"/>
                </a:ext>
              </a:extLst>
            </p:cNvPr>
            <p:cNvSpPr/>
            <p:nvPr/>
          </p:nvSpPr>
          <p:spPr>
            <a:xfrm>
              <a:off x="5772245" y="3036561"/>
              <a:ext cx="1148862" cy="11488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15" name="Oval 14">
              <a:extLst>
                <a:ext uri="{FF2B5EF4-FFF2-40B4-BE49-F238E27FC236}">
                  <a16:creationId xmlns:a16="http://schemas.microsoft.com/office/drawing/2014/main" id="{98C9C330-5303-41C3-8039-3A7E0D1C03D2}"/>
                </a:ext>
              </a:extLst>
            </p:cNvPr>
            <p:cNvSpPr/>
            <p:nvPr/>
          </p:nvSpPr>
          <p:spPr>
            <a:xfrm>
              <a:off x="5843952" y="3106214"/>
              <a:ext cx="1009555" cy="1009555"/>
            </a:xfrm>
            <a:prstGeom prst="ellipse">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16" name="Oval 15">
              <a:extLst>
                <a:ext uri="{FF2B5EF4-FFF2-40B4-BE49-F238E27FC236}">
                  <a16:creationId xmlns:a16="http://schemas.microsoft.com/office/drawing/2014/main" id="{B0242A97-6DC2-49A1-A36C-C61D3B16FDEF}"/>
                </a:ext>
              </a:extLst>
            </p:cNvPr>
            <p:cNvSpPr/>
            <p:nvPr/>
          </p:nvSpPr>
          <p:spPr>
            <a:xfrm>
              <a:off x="2914553" y="3018293"/>
              <a:ext cx="1148862" cy="11488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17" name="Oval 16">
              <a:extLst>
                <a:ext uri="{FF2B5EF4-FFF2-40B4-BE49-F238E27FC236}">
                  <a16:creationId xmlns:a16="http://schemas.microsoft.com/office/drawing/2014/main" id="{4215084D-611A-4A10-AC20-FABD71B60C02}"/>
                </a:ext>
              </a:extLst>
            </p:cNvPr>
            <p:cNvSpPr/>
            <p:nvPr/>
          </p:nvSpPr>
          <p:spPr>
            <a:xfrm>
              <a:off x="2986260" y="3087946"/>
              <a:ext cx="1009555" cy="1009555"/>
            </a:xfrm>
            <a:prstGeom prst="ellips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04FA380C-0D4B-4918-8D39-40E41E1A8ED8}"/>
                </a:ext>
              </a:extLst>
            </p:cNvPr>
            <p:cNvSpPr txBox="1"/>
            <p:nvPr/>
          </p:nvSpPr>
          <p:spPr>
            <a:xfrm>
              <a:off x="360806" y="3343521"/>
              <a:ext cx="679022" cy="712269"/>
            </a:xfrm>
            <a:prstGeom prst="rect">
              <a:avLst/>
            </a:prstGeom>
            <a:noFill/>
          </p:spPr>
          <p:txBody>
            <a:bodyPr wrap="none" rtlCol="0">
              <a:spAutoFit/>
            </a:bodyPr>
            <a:lstStyle/>
            <a:p>
              <a:pPr algn="ctr"/>
              <a:r>
                <a:rPr lang="es-MX" sz="2800">
                  <a:solidFill>
                    <a:schemeClr val="bg1"/>
                  </a:solidFill>
                  <a:latin typeface="Roboto" panose="02000000000000000000" pitchFamily="2" charset="0"/>
                  <a:ea typeface="Roboto" panose="02000000000000000000" pitchFamily="2" charset="0"/>
                </a:rPr>
                <a:t>01</a:t>
              </a:r>
            </a:p>
          </p:txBody>
        </p:sp>
        <p:sp>
          <p:nvSpPr>
            <p:cNvPr id="19" name="TextBox 18">
              <a:extLst>
                <a:ext uri="{FF2B5EF4-FFF2-40B4-BE49-F238E27FC236}">
                  <a16:creationId xmlns:a16="http://schemas.microsoft.com/office/drawing/2014/main" id="{11F35D69-CBD3-43AC-977A-7F4DA9E69469}"/>
                </a:ext>
              </a:extLst>
            </p:cNvPr>
            <p:cNvSpPr txBox="1"/>
            <p:nvPr/>
          </p:nvSpPr>
          <p:spPr>
            <a:xfrm>
              <a:off x="3117098" y="3331113"/>
              <a:ext cx="679022" cy="712269"/>
            </a:xfrm>
            <a:prstGeom prst="rect">
              <a:avLst/>
            </a:prstGeom>
            <a:noFill/>
          </p:spPr>
          <p:txBody>
            <a:bodyPr wrap="none" rtlCol="0">
              <a:spAutoFit/>
            </a:bodyPr>
            <a:lstStyle/>
            <a:p>
              <a:pPr algn="ctr"/>
              <a:r>
                <a:rPr lang="es-MX" sz="2800">
                  <a:solidFill>
                    <a:schemeClr val="bg1"/>
                  </a:solidFill>
                  <a:latin typeface="Roboto" panose="02000000000000000000" pitchFamily="2" charset="0"/>
                  <a:ea typeface="Roboto" panose="02000000000000000000" pitchFamily="2" charset="0"/>
                </a:rPr>
                <a:t>02</a:t>
              </a:r>
            </a:p>
          </p:txBody>
        </p:sp>
        <p:sp>
          <p:nvSpPr>
            <p:cNvPr id="20" name="TextBox 19">
              <a:extLst>
                <a:ext uri="{FF2B5EF4-FFF2-40B4-BE49-F238E27FC236}">
                  <a16:creationId xmlns:a16="http://schemas.microsoft.com/office/drawing/2014/main" id="{3459B0F8-7251-49B8-A592-1DD3C23E40B4}"/>
                </a:ext>
              </a:extLst>
            </p:cNvPr>
            <p:cNvSpPr txBox="1"/>
            <p:nvPr/>
          </p:nvSpPr>
          <p:spPr>
            <a:xfrm>
              <a:off x="5974789" y="3349382"/>
              <a:ext cx="679022" cy="712269"/>
            </a:xfrm>
            <a:prstGeom prst="rect">
              <a:avLst/>
            </a:prstGeom>
            <a:noFill/>
          </p:spPr>
          <p:txBody>
            <a:bodyPr wrap="none" rtlCol="0">
              <a:spAutoFit/>
            </a:bodyPr>
            <a:lstStyle/>
            <a:p>
              <a:pPr algn="ctr"/>
              <a:r>
                <a:rPr lang="es-MX" sz="2800">
                  <a:solidFill>
                    <a:schemeClr val="bg1"/>
                  </a:solidFill>
                  <a:latin typeface="Roboto" panose="02000000000000000000" pitchFamily="2" charset="0"/>
                  <a:ea typeface="Roboto" panose="02000000000000000000" pitchFamily="2" charset="0"/>
                </a:rPr>
                <a:t>03</a:t>
              </a:r>
            </a:p>
          </p:txBody>
        </p:sp>
        <p:sp>
          <p:nvSpPr>
            <p:cNvPr id="21" name="TextBox 20">
              <a:extLst>
                <a:ext uri="{FF2B5EF4-FFF2-40B4-BE49-F238E27FC236}">
                  <a16:creationId xmlns:a16="http://schemas.microsoft.com/office/drawing/2014/main" id="{CF5E5D89-09EB-4287-8055-273D658AF712}"/>
                </a:ext>
              </a:extLst>
            </p:cNvPr>
            <p:cNvSpPr txBox="1"/>
            <p:nvPr/>
          </p:nvSpPr>
          <p:spPr>
            <a:xfrm>
              <a:off x="8879222" y="3292133"/>
              <a:ext cx="679022" cy="712269"/>
            </a:xfrm>
            <a:prstGeom prst="rect">
              <a:avLst/>
            </a:prstGeom>
            <a:noFill/>
          </p:spPr>
          <p:txBody>
            <a:bodyPr wrap="none" rtlCol="0">
              <a:spAutoFit/>
            </a:bodyPr>
            <a:lstStyle/>
            <a:p>
              <a:pPr algn="ctr"/>
              <a:r>
                <a:rPr lang="es-MX" sz="2800">
                  <a:solidFill>
                    <a:schemeClr val="bg1"/>
                  </a:solidFill>
                  <a:latin typeface="Roboto" panose="02000000000000000000" pitchFamily="2" charset="0"/>
                  <a:ea typeface="Roboto" panose="02000000000000000000" pitchFamily="2" charset="0"/>
                </a:rPr>
                <a:t>04</a:t>
              </a:r>
            </a:p>
          </p:txBody>
        </p:sp>
        <p:sp>
          <p:nvSpPr>
            <p:cNvPr id="22" name="TextBox 21">
              <a:extLst>
                <a:ext uri="{FF2B5EF4-FFF2-40B4-BE49-F238E27FC236}">
                  <a16:creationId xmlns:a16="http://schemas.microsoft.com/office/drawing/2014/main" id="{EFF0A7B4-BBC8-4071-A673-2C85F5DE1B0A}"/>
                </a:ext>
              </a:extLst>
            </p:cNvPr>
            <p:cNvSpPr txBox="1"/>
            <p:nvPr/>
          </p:nvSpPr>
          <p:spPr>
            <a:xfrm>
              <a:off x="1627969" y="3354485"/>
              <a:ext cx="213101" cy="628473"/>
            </a:xfrm>
            <a:prstGeom prst="rect">
              <a:avLst/>
            </a:prstGeom>
            <a:noFill/>
          </p:spPr>
          <p:txBody>
            <a:bodyPr wrap="none" rtlCol="0">
              <a:spAutoFit/>
            </a:bodyPr>
            <a:lstStyle/>
            <a:p>
              <a:pPr algn="ctr"/>
              <a:endParaRPr lang="es-MX" sz="2400">
                <a:solidFill>
                  <a:schemeClr val="bg1"/>
                </a:solidFill>
                <a:latin typeface="Roboto" panose="02000000000000000000" pitchFamily="2" charset="0"/>
                <a:ea typeface="Roboto" panose="02000000000000000000" pitchFamily="2" charset="0"/>
                <a:cs typeface="Open Sans Extrabold" panose="020B0906030804020204" pitchFamily="34" charset="0"/>
              </a:endParaRPr>
            </a:p>
          </p:txBody>
        </p:sp>
        <p:sp>
          <p:nvSpPr>
            <p:cNvPr id="23" name="TextBox 22">
              <a:extLst>
                <a:ext uri="{FF2B5EF4-FFF2-40B4-BE49-F238E27FC236}">
                  <a16:creationId xmlns:a16="http://schemas.microsoft.com/office/drawing/2014/main" id="{E2C20BA9-E5E1-4537-982E-D1712075FEB1}"/>
                </a:ext>
              </a:extLst>
            </p:cNvPr>
            <p:cNvSpPr txBox="1"/>
            <p:nvPr/>
          </p:nvSpPr>
          <p:spPr>
            <a:xfrm>
              <a:off x="4518603" y="3354485"/>
              <a:ext cx="213101" cy="628473"/>
            </a:xfrm>
            <a:prstGeom prst="rect">
              <a:avLst/>
            </a:prstGeom>
            <a:noFill/>
          </p:spPr>
          <p:txBody>
            <a:bodyPr wrap="none" rtlCol="0">
              <a:spAutoFit/>
            </a:bodyPr>
            <a:lstStyle/>
            <a:p>
              <a:pPr algn="ctr"/>
              <a:endParaRPr lang="es-MX" sz="2400">
                <a:solidFill>
                  <a:schemeClr val="bg1"/>
                </a:solidFill>
                <a:latin typeface="Roboto" panose="02000000000000000000" pitchFamily="2" charset="0"/>
                <a:ea typeface="Roboto" panose="02000000000000000000" pitchFamily="2" charset="0"/>
                <a:cs typeface="Open Sans Extrabold" panose="020B0906030804020204" pitchFamily="34" charset="0"/>
              </a:endParaRPr>
            </a:p>
          </p:txBody>
        </p:sp>
        <p:sp>
          <p:nvSpPr>
            <p:cNvPr id="24" name="TextBox 23">
              <a:extLst>
                <a:ext uri="{FF2B5EF4-FFF2-40B4-BE49-F238E27FC236}">
                  <a16:creationId xmlns:a16="http://schemas.microsoft.com/office/drawing/2014/main" id="{BA518347-A38A-455E-9BA4-AD32FB92F01F}"/>
                </a:ext>
              </a:extLst>
            </p:cNvPr>
            <p:cNvSpPr txBox="1"/>
            <p:nvPr/>
          </p:nvSpPr>
          <p:spPr>
            <a:xfrm>
              <a:off x="7387428" y="3354485"/>
              <a:ext cx="213101" cy="628473"/>
            </a:xfrm>
            <a:prstGeom prst="rect">
              <a:avLst/>
            </a:prstGeom>
            <a:noFill/>
          </p:spPr>
          <p:txBody>
            <a:bodyPr wrap="none" rtlCol="0">
              <a:spAutoFit/>
            </a:bodyPr>
            <a:lstStyle/>
            <a:p>
              <a:pPr algn="ctr"/>
              <a:endParaRPr lang="es-MX" sz="2400">
                <a:solidFill>
                  <a:schemeClr val="bg1"/>
                </a:solidFill>
                <a:latin typeface="Roboto" panose="02000000000000000000" pitchFamily="2" charset="0"/>
                <a:ea typeface="Roboto" panose="02000000000000000000" pitchFamily="2" charset="0"/>
                <a:cs typeface="Open Sans Extrabold" panose="020B0906030804020204" pitchFamily="34" charset="0"/>
              </a:endParaRPr>
            </a:p>
          </p:txBody>
        </p:sp>
        <p:sp>
          <p:nvSpPr>
            <p:cNvPr id="25" name="TextBox 24">
              <a:extLst>
                <a:ext uri="{FF2B5EF4-FFF2-40B4-BE49-F238E27FC236}">
                  <a16:creationId xmlns:a16="http://schemas.microsoft.com/office/drawing/2014/main" id="{F05951A5-13CD-43AF-92BA-C19BF5A843C5}"/>
                </a:ext>
              </a:extLst>
            </p:cNvPr>
            <p:cNvSpPr txBox="1"/>
            <p:nvPr/>
          </p:nvSpPr>
          <p:spPr>
            <a:xfrm>
              <a:off x="10259277" y="3354485"/>
              <a:ext cx="213101" cy="628473"/>
            </a:xfrm>
            <a:prstGeom prst="rect">
              <a:avLst/>
            </a:prstGeom>
            <a:noFill/>
          </p:spPr>
          <p:txBody>
            <a:bodyPr wrap="none" rtlCol="0">
              <a:spAutoFit/>
            </a:bodyPr>
            <a:lstStyle/>
            <a:p>
              <a:pPr algn="ctr"/>
              <a:endParaRPr lang="es-MX" sz="2400">
                <a:solidFill>
                  <a:schemeClr val="bg1"/>
                </a:solidFill>
                <a:latin typeface="Roboto" panose="02000000000000000000" pitchFamily="2" charset="0"/>
                <a:ea typeface="Roboto" panose="02000000000000000000" pitchFamily="2" charset="0"/>
                <a:cs typeface="Open Sans Extrabold" panose="020B0906030804020204" pitchFamily="34" charset="0"/>
              </a:endParaRPr>
            </a:p>
          </p:txBody>
        </p:sp>
        <p:sp>
          <p:nvSpPr>
            <p:cNvPr id="26" name="Isosceles Triangle 25">
              <a:extLst>
                <a:ext uri="{FF2B5EF4-FFF2-40B4-BE49-F238E27FC236}">
                  <a16:creationId xmlns:a16="http://schemas.microsoft.com/office/drawing/2014/main" id="{36CB6652-59EF-4F74-97BC-D0199E7E4938}"/>
                </a:ext>
              </a:extLst>
            </p:cNvPr>
            <p:cNvSpPr/>
            <p:nvPr/>
          </p:nvSpPr>
          <p:spPr>
            <a:xfrm>
              <a:off x="566765" y="2694913"/>
              <a:ext cx="347884" cy="2999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Isosceles Triangle 26">
              <a:extLst>
                <a:ext uri="{FF2B5EF4-FFF2-40B4-BE49-F238E27FC236}">
                  <a16:creationId xmlns:a16="http://schemas.microsoft.com/office/drawing/2014/main" id="{7C9BC43F-3116-4CC2-B5E5-0116914F5C38}"/>
                </a:ext>
              </a:extLst>
            </p:cNvPr>
            <p:cNvSpPr/>
            <p:nvPr/>
          </p:nvSpPr>
          <p:spPr>
            <a:xfrm>
              <a:off x="6196105" y="2694913"/>
              <a:ext cx="347884" cy="2999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Isosceles Triangle 27">
              <a:extLst>
                <a:ext uri="{FF2B5EF4-FFF2-40B4-BE49-F238E27FC236}">
                  <a16:creationId xmlns:a16="http://schemas.microsoft.com/office/drawing/2014/main" id="{E5489C7C-D0D8-4A13-B8AD-EFA751E8322F}"/>
                </a:ext>
              </a:extLst>
            </p:cNvPr>
            <p:cNvSpPr/>
            <p:nvPr/>
          </p:nvSpPr>
          <p:spPr>
            <a:xfrm flipV="1">
              <a:off x="9085182" y="4211159"/>
              <a:ext cx="347884" cy="2999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Isosceles Triangle 28">
              <a:extLst>
                <a:ext uri="{FF2B5EF4-FFF2-40B4-BE49-F238E27FC236}">
                  <a16:creationId xmlns:a16="http://schemas.microsoft.com/office/drawing/2014/main" id="{3EE63A9E-E952-4669-BA8D-D03C30A4AF7A}"/>
                </a:ext>
              </a:extLst>
            </p:cNvPr>
            <p:cNvSpPr/>
            <p:nvPr/>
          </p:nvSpPr>
          <p:spPr>
            <a:xfrm flipV="1">
              <a:off x="3315042" y="4211159"/>
              <a:ext cx="347884" cy="2999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0" name="Straight Arrow Connector 29">
              <a:extLst>
                <a:ext uri="{FF2B5EF4-FFF2-40B4-BE49-F238E27FC236}">
                  <a16:creationId xmlns:a16="http://schemas.microsoft.com/office/drawing/2014/main" id="{9734538A-DBAE-41E5-B576-EBF8F33AE67B}"/>
                </a:ext>
              </a:extLst>
            </p:cNvPr>
            <p:cNvCxnSpPr>
              <a:cxnSpLocks/>
            </p:cNvCxnSpPr>
            <p:nvPr/>
          </p:nvCxnSpPr>
          <p:spPr>
            <a:xfrm flipH="1" flipV="1">
              <a:off x="719992" y="2099436"/>
              <a:ext cx="8015" cy="544677"/>
            </a:xfrm>
            <a:prstGeom prst="straightConnector1">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BB9756-820E-4601-94B0-5C6D60DEF785}"/>
                </a:ext>
              </a:extLst>
            </p:cNvPr>
            <p:cNvCxnSpPr>
              <a:cxnSpLocks/>
            </p:cNvCxnSpPr>
            <p:nvPr/>
          </p:nvCxnSpPr>
          <p:spPr>
            <a:xfrm flipV="1">
              <a:off x="6337741" y="2371774"/>
              <a:ext cx="0" cy="272339"/>
            </a:xfrm>
            <a:prstGeom prst="straightConnector1">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1B0F1B8-9B3E-4FAA-ACB7-D682DF0496DD}"/>
                </a:ext>
              </a:extLst>
            </p:cNvPr>
            <p:cNvCxnSpPr>
              <a:cxnSpLocks/>
            </p:cNvCxnSpPr>
            <p:nvPr/>
          </p:nvCxnSpPr>
          <p:spPr>
            <a:xfrm flipH="1">
              <a:off x="3476284" y="4555063"/>
              <a:ext cx="8015" cy="866113"/>
            </a:xfrm>
            <a:prstGeom prst="straightConnector1">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E81E5E1-6538-4547-A42C-972BA5898D20}"/>
                </a:ext>
              </a:extLst>
            </p:cNvPr>
            <p:cNvCxnSpPr>
              <a:cxnSpLocks/>
            </p:cNvCxnSpPr>
            <p:nvPr/>
          </p:nvCxnSpPr>
          <p:spPr>
            <a:xfrm flipH="1">
              <a:off x="9242416" y="4555063"/>
              <a:ext cx="8015" cy="866113"/>
            </a:xfrm>
            <a:prstGeom prst="straightConnector1">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5F8046F-242C-4DCD-AD8F-318DDD5C35BD}"/>
                </a:ext>
              </a:extLst>
            </p:cNvPr>
            <p:cNvGrpSpPr/>
            <p:nvPr/>
          </p:nvGrpSpPr>
          <p:grpSpPr>
            <a:xfrm>
              <a:off x="566765" y="881687"/>
              <a:ext cx="2569650" cy="1030689"/>
              <a:chOff x="566765" y="832110"/>
              <a:chExt cx="2569650" cy="1030689"/>
            </a:xfrm>
          </p:grpSpPr>
          <p:sp>
            <p:nvSpPr>
              <p:cNvPr id="44" name="TextBox 43">
                <a:extLst>
                  <a:ext uri="{FF2B5EF4-FFF2-40B4-BE49-F238E27FC236}">
                    <a16:creationId xmlns:a16="http://schemas.microsoft.com/office/drawing/2014/main" id="{E0EE249D-4F26-46E9-A83C-43887712604D}"/>
                  </a:ext>
                </a:extLst>
              </p:cNvPr>
              <p:cNvSpPr txBox="1"/>
              <p:nvPr/>
            </p:nvSpPr>
            <p:spPr>
              <a:xfrm>
                <a:off x="566765" y="832110"/>
                <a:ext cx="935318" cy="544677"/>
              </a:xfrm>
              <a:prstGeom prst="rect">
                <a:avLst/>
              </a:prstGeom>
              <a:noFill/>
            </p:spPr>
            <p:txBody>
              <a:bodyPr wrap="none" rtlCol="0">
                <a:spAutoFit/>
              </a:bodyPr>
              <a:lstStyle/>
              <a:p>
                <a:pPr algn="ctr"/>
                <a:r>
                  <a:rPr lang="es-MX" sz="2000">
                    <a:ea typeface="Cambria" panose="02040503050406030204" pitchFamily="18" charset="0"/>
                  </a:rPr>
                  <a:t>Datos</a:t>
                </a:r>
              </a:p>
            </p:txBody>
          </p:sp>
          <p:sp>
            <p:nvSpPr>
              <p:cNvPr id="45" name="Rectangle 44">
                <a:extLst>
                  <a:ext uri="{FF2B5EF4-FFF2-40B4-BE49-F238E27FC236}">
                    <a16:creationId xmlns:a16="http://schemas.microsoft.com/office/drawing/2014/main" id="{BB3E8E3B-39F5-4F78-8123-DE16BE51EFD1}"/>
                  </a:ext>
                </a:extLst>
              </p:cNvPr>
              <p:cNvSpPr/>
              <p:nvPr/>
            </p:nvSpPr>
            <p:spPr>
              <a:xfrm>
                <a:off x="566765" y="1276224"/>
                <a:ext cx="2569650" cy="586575"/>
              </a:xfrm>
              <a:prstGeom prst="rect">
                <a:avLst/>
              </a:prstGeom>
            </p:spPr>
            <p:txBody>
              <a:bodyPr wrap="square">
                <a:spAutoFit/>
              </a:bodyPr>
              <a:lstStyle/>
              <a:p>
                <a:pPr algn="ctr"/>
                <a:r>
                  <a:rPr lang="es-MX" sz="1100">
                    <a:solidFill>
                      <a:srgbClr val="000000"/>
                    </a:solidFill>
                    <a:ea typeface="Cambria" panose="02040503050406030204" pitchFamily="18" charset="0"/>
                  </a:rPr>
                  <a:t>Que la </a:t>
                </a:r>
                <a:r>
                  <a:rPr lang="es-MX" sz="1100">
                    <a:solidFill>
                      <a:srgbClr val="000000"/>
                    </a:solidFill>
                    <a:ea typeface="Cambria" panose="02040503050406030204" pitchFamily="18" charset="0"/>
                    <a:cs typeface="Calibri Light" panose="020F0302020204030204" pitchFamily="34" charset="0"/>
                  </a:rPr>
                  <a:t>información sea</a:t>
                </a:r>
                <a:r>
                  <a:rPr lang="es-MX" sz="1100">
                    <a:solidFill>
                      <a:srgbClr val="000000"/>
                    </a:solidFill>
                    <a:ea typeface="Cambria" panose="02040503050406030204" pitchFamily="18" charset="0"/>
                  </a:rPr>
                  <a:t> de la mejor calidad posible. Precisa.</a:t>
                </a:r>
                <a:endParaRPr lang="es-MX" sz="1100">
                  <a:ea typeface="Cambria" panose="02040503050406030204" pitchFamily="18" charset="0"/>
                </a:endParaRPr>
              </a:p>
            </p:txBody>
          </p:sp>
        </p:grpSp>
        <p:grpSp>
          <p:nvGrpSpPr>
            <p:cNvPr id="35" name="Group 34">
              <a:extLst>
                <a:ext uri="{FF2B5EF4-FFF2-40B4-BE49-F238E27FC236}">
                  <a16:creationId xmlns:a16="http://schemas.microsoft.com/office/drawing/2014/main" id="{F418618B-30DB-4138-9F34-700E3792D3CB}"/>
                </a:ext>
              </a:extLst>
            </p:cNvPr>
            <p:cNvGrpSpPr/>
            <p:nvPr/>
          </p:nvGrpSpPr>
          <p:grpSpPr>
            <a:xfrm>
              <a:off x="6178735" y="881687"/>
              <a:ext cx="2569650" cy="1261129"/>
              <a:chOff x="5069866" y="757681"/>
              <a:chExt cx="2569650" cy="1261129"/>
            </a:xfrm>
          </p:grpSpPr>
          <p:sp>
            <p:nvSpPr>
              <p:cNvPr id="42" name="TextBox 41">
                <a:extLst>
                  <a:ext uri="{FF2B5EF4-FFF2-40B4-BE49-F238E27FC236}">
                    <a16:creationId xmlns:a16="http://schemas.microsoft.com/office/drawing/2014/main" id="{34F1F786-80F5-4BA1-B7BF-2C67F2097E18}"/>
                  </a:ext>
                </a:extLst>
              </p:cNvPr>
              <p:cNvSpPr txBox="1"/>
              <p:nvPr/>
            </p:nvSpPr>
            <p:spPr>
              <a:xfrm>
                <a:off x="5069866" y="757681"/>
                <a:ext cx="1402052" cy="544677"/>
              </a:xfrm>
              <a:prstGeom prst="rect">
                <a:avLst/>
              </a:prstGeom>
              <a:noFill/>
            </p:spPr>
            <p:txBody>
              <a:bodyPr wrap="none" rtlCol="0">
                <a:spAutoFit/>
              </a:bodyPr>
              <a:lstStyle/>
              <a:p>
                <a:pPr algn="ctr"/>
                <a:r>
                  <a:rPr lang="es-MX" sz="2000">
                    <a:ea typeface="Cambria" panose="02040503050406030204" pitchFamily="18" charset="0"/>
                  </a:rPr>
                  <a:t>Confiable</a:t>
                </a:r>
              </a:p>
            </p:txBody>
          </p:sp>
          <p:sp>
            <p:nvSpPr>
              <p:cNvPr id="43" name="Rectangle 42">
                <a:extLst>
                  <a:ext uri="{FF2B5EF4-FFF2-40B4-BE49-F238E27FC236}">
                    <a16:creationId xmlns:a16="http://schemas.microsoft.com/office/drawing/2014/main" id="{06283A4D-E7EF-4E66-8F92-DFC6EE6A8B85}"/>
                  </a:ext>
                </a:extLst>
              </p:cNvPr>
              <p:cNvSpPr/>
              <p:nvPr/>
            </p:nvSpPr>
            <p:spPr>
              <a:xfrm>
                <a:off x="5069866" y="1201795"/>
                <a:ext cx="2569650" cy="817015"/>
              </a:xfrm>
              <a:prstGeom prst="rect">
                <a:avLst/>
              </a:prstGeom>
            </p:spPr>
            <p:txBody>
              <a:bodyPr wrap="square">
                <a:spAutoFit/>
              </a:bodyPr>
              <a:lstStyle/>
              <a:p>
                <a:pPr algn="ctr"/>
                <a:r>
                  <a:rPr lang="es-MX" sz="1100">
                    <a:ea typeface="Cambria" panose="02040503050406030204" pitchFamily="18" charset="0"/>
                  </a:rPr>
                  <a:t>Que los datos y algoritmos sean confiables y que nos permitan viajar de forma segura en el tráfico</a:t>
                </a:r>
              </a:p>
            </p:txBody>
          </p:sp>
        </p:grpSp>
        <p:grpSp>
          <p:nvGrpSpPr>
            <p:cNvPr id="36" name="Group 35">
              <a:extLst>
                <a:ext uri="{FF2B5EF4-FFF2-40B4-BE49-F238E27FC236}">
                  <a16:creationId xmlns:a16="http://schemas.microsoft.com/office/drawing/2014/main" id="{40BC34BA-68F8-4C25-BB70-9DA0FE51EB3F}"/>
                </a:ext>
              </a:extLst>
            </p:cNvPr>
            <p:cNvGrpSpPr/>
            <p:nvPr/>
          </p:nvGrpSpPr>
          <p:grpSpPr>
            <a:xfrm>
              <a:off x="2191459" y="5565597"/>
              <a:ext cx="2569650" cy="1062225"/>
              <a:chOff x="3662926" y="5021066"/>
              <a:chExt cx="2569650" cy="1062225"/>
            </a:xfrm>
          </p:grpSpPr>
          <p:sp>
            <p:nvSpPr>
              <p:cNvPr id="40" name="TextBox 39">
                <a:extLst>
                  <a:ext uri="{FF2B5EF4-FFF2-40B4-BE49-F238E27FC236}">
                    <a16:creationId xmlns:a16="http://schemas.microsoft.com/office/drawing/2014/main" id="{B70F9FD3-D096-4191-90EF-BB4437251B69}"/>
                  </a:ext>
                </a:extLst>
              </p:cNvPr>
              <p:cNvSpPr txBox="1"/>
              <p:nvPr/>
            </p:nvSpPr>
            <p:spPr>
              <a:xfrm>
                <a:off x="4373016" y="5021066"/>
                <a:ext cx="1382967" cy="544677"/>
              </a:xfrm>
              <a:prstGeom prst="rect">
                <a:avLst/>
              </a:prstGeom>
              <a:noFill/>
            </p:spPr>
            <p:txBody>
              <a:bodyPr wrap="none" rtlCol="0">
                <a:spAutoFit/>
              </a:bodyPr>
              <a:lstStyle/>
              <a:p>
                <a:pPr algn="ctr"/>
                <a:r>
                  <a:rPr lang="es-MX" sz="2000">
                    <a:ea typeface="Cambria" panose="02040503050406030204" pitchFamily="18" charset="0"/>
                  </a:rPr>
                  <a:t>Analíticos</a:t>
                </a:r>
              </a:p>
            </p:txBody>
          </p:sp>
          <p:sp>
            <p:nvSpPr>
              <p:cNvPr id="41" name="Rectangle 40">
                <a:extLst>
                  <a:ext uri="{FF2B5EF4-FFF2-40B4-BE49-F238E27FC236}">
                    <a16:creationId xmlns:a16="http://schemas.microsoft.com/office/drawing/2014/main" id="{9AC8E3A9-A8F0-4221-9590-DCCAEDD70AD2}"/>
                  </a:ext>
                </a:extLst>
              </p:cNvPr>
              <p:cNvSpPr/>
              <p:nvPr/>
            </p:nvSpPr>
            <p:spPr>
              <a:xfrm>
                <a:off x="3662926" y="5496716"/>
                <a:ext cx="2569650" cy="586575"/>
              </a:xfrm>
              <a:prstGeom prst="rect">
                <a:avLst/>
              </a:prstGeom>
            </p:spPr>
            <p:txBody>
              <a:bodyPr wrap="square">
                <a:spAutoFit/>
              </a:bodyPr>
              <a:lstStyle/>
              <a:p>
                <a:pPr algn="ctr"/>
                <a:r>
                  <a:rPr lang="es-MX" sz="1100">
                    <a:solidFill>
                      <a:srgbClr val="000000"/>
                    </a:solidFill>
                    <a:ea typeface="Cambria" panose="02040503050406030204" pitchFamily="18" charset="0"/>
                  </a:rPr>
                  <a:t>Necesitamos tomar las mejores decisiones basados en datos</a:t>
                </a:r>
                <a:endParaRPr lang="es-MX" sz="1100">
                  <a:ea typeface="Cambria" panose="02040503050406030204" pitchFamily="18" charset="0"/>
                </a:endParaRPr>
              </a:p>
            </p:txBody>
          </p:sp>
        </p:grpSp>
        <p:grpSp>
          <p:nvGrpSpPr>
            <p:cNvPr id="37" name="Group 36">
              <a:extLst>
                <a:ext uri="{FF2B5EF4-FFF2-40B4-BE49-F238E27FC236}">
                  <a16:creationId xmlns:a16="http://schemas.microsoft.com/office/drawing/2014/main" id="{5B8766C8-FDE8-442E-8183-A92292DD6667}"/>
                </a:ext>
              </a:extLst>
            </p:cNvPr>
            <p:cNvGrpSpPr/>
            <p:nvPr/>
          </p:nvGrpSpPr>
          <p:grpSpPr>
            <a:xfrm>
              <a:off x="7470004" y="5565597"/>
              <a:ext cx="3560864" cy="1523105"/>
              <a:chOff x="7470004" y="5596420"/>
              <a:chExt cx="3560864" cy="1523105"/>
            </a:xfrm>
          </p:grpSpPr>
          <p:sp>
            <p:nvSpPr>
              <p:cNvPr id="38" name="TextBox 37">
                <a:extLst>
                  <a:ext uri="{FF2B5EF4-FFF2-40B4-BE49-F238E27FC236}">
                    <a16:creationId xmlns:a16="http://schemas.microsoft.com/office/drawing/2014/main" id="{AB01ECEE-B4FC-4D07-9C2A-EC89EF12F4A6}"/>
                  </a:ext>
                </a:extLst>
              </p:cNvPr>
              <p:cNvSpPr txBox="1"/>
              <p:nvPr/>
            </p:nvSpPr>
            <p:spPr>
              <a:xfrm>
                <a:off x="7470004" y="5596420"/>
                <a:ext cx="3560864" cy="544678"/>
              </a:xfrm>
              <a:prstGeom prst="rect">
                <a:avLst/>
              </a:prstGeom>
              <a:noFill/>
            </p:spPr>
            <p:txBody>
              <a:bodyPr wrap="none" rtlCol="0">
                <a:spAutoFit/>
              </a:bodyPr>
              <a:lstStyle/>
              <a:p>
                <a:pPr algn="ctr"/>
                <a:r>
                  <a:rPr lang="es-MX" sz="2000">
                    <a:ea typeface="Cambria" panose="02040503050406030204" pitchFamily="18" charset="0"/>
                  </a:rPr>
                  <a:t>Transparencia</a:t>
                </a:r>
                <a:r>
                  <a:rPr lang="es-MX" sz="2000">
                    <a:latin typeface="Cambria" panose="02040503050406030204" pitchFamily="18" charset="0"/>
                    <a:ea typeface="Cambria" panose="02040503050406030204" pitchFamily="18" charset="0"/>
                  </a:rPr>
                  <a:t> y seguridad</a:t>
                </a:r>
              </a:p>
            </p:txBody>
          </p:sp>
          <p:sp>
            <p:nvSpPr>
              <p:cNvPr id="39" name="Rectangle 38">
                <a:extLst>
                  <a:ext uri="{FF2B5EF4-FFF2-40B4-BE49-F238E27FC236}">
                    <a16:creationId xmlns:a16="http://schemas.microsoft.com/office/drawing/2014/main" id="{1CCE6595-A098-4492-9322-6DC132B9BC5F}"/>
                  </a:ext>
                </a:extLst>
              </p:cNvPr>
              <p:cNvSpPr/>
              <p:nvPr/>
            </p:nvSpPr>
            <p:spPr>
              <a:xfrm>
                <a:off x="7965606" y="6072070"/>
                <a:ext cx="2569650" cy="1047455"/>
              </a:xfrm>
              <a:prstGeom prst="rect">
                <a:avLst/>
              </a:prstGeom>
            </p:spPr>
            <p:txBody>
              <a:bodyPr wrap="square">
                <a:spAutoFit/>
              </a:bodyPr>
              <a:lstStyle/>
              <a:p>
                <a:pPr algn="ctr"/>
                <a:r>
                  <a:rPr lang="es-MX" sz="1100" i="0">
                    <a:solidFill>
                      <a:srgbClr val="000000"/>
                    </a:solidFill>
                    <a:effectLst/>
                    <a:ea typeface="Cambria" panose="02040503050406030204" pitchFamily="18" charset="0"/>
                  </a:rPr>
                  <a:t>Necesitamos que la información sea tratada de manera confidencia</a:t>
                </a:r>
                <a:r>
                  <a:rPr lang="es-MX" sz="1100">
                    <a:solidFill>
                      <a:srgbClr val="000000"/>
                    </a:solidFill>
                    <a:ea typeface="Cambria" panose="02040503050406030204" pitchFamily="18" charset="0"/>
                  </a:rPr>
                  <a:t>l, que no sea usada para propósitos no autorizados</a:t>
                </a:r>
                <a:endParaRPr lang="es-MX" sz="1100">
                  <a:ea typeface="Cambria" panose="02040503050406030204" pitchFamily="18" charset="0"/>
                </a:endParaRPr>
              </a:p>
            </p:txBody>
          </p:sp>
        </p:grpSp>
      </p:grpSp>
      <p:pic>
        <p:nvPicPr>
          <p:cNvPr id="1028" name="Picture 4" descr="Tactics for Improving Medical Device Cybersecurity">
            <a:extLst>
              <a:ext uri="{FF2B5EF4-FFF2-40B4-BE49-F238E27FC236}">
                <a16:creationId xmlns:a16="http://schemas.microsoft.com/office/drawing/2014/main" id="{77DF0DDD-CA8F-48F9-9D0A-D3B423A53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966" y="3295404"/>
            <a:ext cx="1235224" cy="8238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ock market, charts, graphs, finance, money, stocks ...">
            <a:extLst>
              <a:ext uri="{FF2B5EF4-FFF2-40B4-BE49-F238E27FC236}">
                <a16:creationId xmlns:a16="http://schemas.microsoft.com/office/drawing/2014/main" id="{5939C232-E529-4162-BCE8-7FE9A6DC6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4638" y="3311366"/>
            <a:ext cx="1210653" cy="8061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y thoughts on Self-Driving Cars - ninjadevs - Medium">
            <a:extLst>
              <a:ext uri="{FF2B5EF4-FFF2-40B4-BE49-F238E27FC236}">
                <a16:creationId xmlns:a16="http://schemas.microsoft.com/office/drawing/2014/main" id="{C296131C-8CE9-4C4B-A76C-B5BCAC1286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8955" y="3260200"/>
            <a:ext cx="1330947" cy="8850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6D16270-5E60-46CC-A56E-37AD6112B9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9138" y="3192540"/>
            <a:ext cx="910153" cy="910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072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D4C81-840F-44B5-88B9-CFABE114FE2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dirty="0"/>
              <a:t>Greenplum database initialization finished</a:t>
            </a:r>
            <a:endParaRPr lang="es-MX"/>
          </a:p>
        </p:txBody>
      </p:sp>
      <p:pic>
        <p:nvPicPr>
          <p:cNvPr id="4" name="Imagen 3" descr="Texto&#10;&#10;Descripción generada automáticamente">
            <a:extLst>
              <a:ext uri="{FF2B5EF4-FFF2-40B4-BE49-F238E27FC236}">
                <a16:creationId xmlns:a16="http://schemas.microsoft.com/office/drawing/2014/main" id="{C9E9A2FA-5060-4572-8CBF-CDF1F14DBA3C}"/>
              </a:ext>
            </a:extLst>
          </p:cNvPr>
          <p:cNvPicPr>
            <a:picLocks noChangeAspect="1"/>
          </p:cNvPicPr>
          <p:nvPr/>
        </p:nvPicPr>
        <p:blipFill>
          <a:blip r:embed="rId2"/>
          <a:stretch>
            <a:fillRect/>
          </a:stretch>
        </p:blipFill>
        <p:spPr>
          <a:xfrm>
            <a:off x="2066981" y="1825625"/>
            <a:ext cx="8058037" cy="4351338"/>
          </a:xfrm>
          <a:prstGeom prst="rect">
            <a:avLst/>
          </a:prstGeom>
          <a:noFill/>
        </p:spPr>
      </p:pic>
      <p:sp>
        <p:nvSpPr>
          <p:cNvPr id="13" name="CuadroTexto 12">
            <a:extLst>
              <a:ext uri="{FF2B5EF4-FFF2-40B4-BE49-F238E27FC236}">
                <a16:creationId xmlns:a16="http://schemas.microsoft.com/office/drawing/2014/main" id="{B1D44BC3-6AA1-4980-922F-DDB4A792FA4D}"/>
              </a:ext>
            </a:extLst>
          </p:cNvPr>
          <p:cNvSpPr txBox="1"/>
          <p:nvPr/>
        </p:nvSpPr>
        <p:spPr>
          <a:xfrm>
            <a:off x="839788" y="2101850"/>
            <a:ext cx="3932237" cy="3759200"/>
          </a:xfrm>
          <a:prstGeom prst="rect">
            <a:avLst/>
          </a:prstGeom>
        </p:spPr>
        <p:txBody>
          <a:bodyPr vert="horz" lIns="91440" tIns="45720" rIns="91440" bIns="45720" rtlCol="0">
            <a:normAutofit/>
          </a:bodyPr>
          <a:lstStyle/>
          <a:p>
            <a:pPr>
              <a:lnSpc>
                <a:spcPct val="90000"/>
              </a:lnSpc>
              <a:spcBef>
                <a:spcPct val="30000"/>
              </a:spcBef>
            </a:pPr>
            <a:endParaRPr lang="es-ES" sz="1600" kern="1200" dirty="0">
              <a:solidFill>
                <a:srgbClr val="414141"/>
              </a:solidFill>
              <a:latin typeface="Raleway-v4020" pitchFamily="50" charset="-18"/>
              <a:ea typeface="Adobe Fan Heiti Std B" panose="020B0700000000000000" pitchFamily="34" charset="-128"/>
              <a:cs typeface="+mn-cs"/>
            </a:endParaRPr>
          </a:p>
        </p:txBody>
      </p:sp>
    </p:spTree>
    <p:extLst>
      <p:ext uri="{BB962C8B-B14F-4D97-AF65-F5344CB8AC3E}">
        <p14:creationId xmlns:p14="http://schemas.microsoft.com/office/powerpoint/2010/main" val="314690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1DC2-D002-4122-A40B-DA632F04F17D}"/>
              </a:ext>
            </a:extLst>
          </p:cNvPr>
          <p:cNvSpPr>
            <a:spLocks noGrp="1"/>
          </p:cNvSpPr>
          <p:nvPr>
            <p:ph type="title"/>
          </p:nvPr>
        </p:nvSpPr>
        <p:spPr>
          <a:xfrm>
            <a:off x="839788" y="457200"/>
            <a:ext cx="3932237" cy="1600200"/>
          </a:xfrm>
        </p:spPr>
        <p:txBody>
          <a:bodyPr anchor="b">
            <a:normAutofit/>
          </a:bodyPr>
          <a:lstStyle/>
          <a:p>
            <a:r>
              <a:rPr lang="en-US"/>
              <a:t>PSQL CLI</a:t>
            </a:r>
            <a:endParaRPr lang="es-MX"/>
          </a:p>
        </p:txBody>
      </p:sp>
      <p:pic>
        <p:nvPicPr>
          <p:cNvPr id="5" name="Imagen 4">
            <a:extLst>
              <a:ext uri="{FF2B5EF4-FFF2-40B4-BE49-F238E27FC236}">
                <a16:creationId xmlns:a16="http://schemas.microsoft.com/office/drawing/2014/main" id="{F0BB596B-A581-4F7B-A986-3300719568E7}"/>
              </a:ext>
            </a:extLst>
          </p:cNvPr>
          <p:cNvPicPr>
            <a:picLocks noChangeAspect="1"/>
          </p:cNvPicPr>
          <p:nvPr/>
        </p:nvPicPr>
        <p:blipFill>
          <a:blip r:embed="rId2"/>
          <a:stretch>
            <a:fillRect/>
          </a:stretch>
        </p:blipFill>
        <p:spPr>
          <a:xfrm>
            <a:off x="6210182" y="987425"/>
            <a:ext cx="4118211" cy="4873625"/>
          </a:xfrm>
          <a:prstGeom prst="rect">
            <a:avLst/>
          </a:prstGeom>
          <a:noFill/>
        </p:spPr>
      </p:pic>
      <p:sp>
        <p:nvSpPr>
          <p:cNvPr id="3" name="Content Placeholder 2">
            <a:extLst>
              <a:ext uri="{FF2B5EF4-FFF2-40B4-BE49-F238E27FC236}">
                <a16:creationId xmlns:a16="http://schemas.microsoft.com/office/drawing/2014/main" id="{DE5B4A36-A85B-45D8-93B7-F32F90182355}"/>
              </a:ext>
            </a:extLst>
          </p:cNvPr>
          <p:cNvSpPr>
            <a:spLocks noGrp="1"/>
          </p:cNvSpPr>
          <p:nvPr>
            <p:ph type="body" sz="half" idx="2"/>
          </p:nvPr>
        </p:nvSpPr>
        <p:spPr>
          <a:xfrm>
            <a:off x="839788" y="2101850"/>
            <a:ext cx="3932237" cy="3759200"/>
          </a:xfrm>
        </p:spPr>
        <p:txBody>
          <a:bodyPr>
            <a:normAutofit/>
          </a:bodyPr>
          <a:lstStyle/>
          <a:p>
            <a:r>
              <a:rPr lang="es-MX" dirty="0">
                <a:latin typeface="+mn-lt"/>
              </a:rPr>
              <a:t>PSQL es el cliente que nos permite realizar operaciones sobre Greenplum utilizando la terminal.</a:t>
            </a:r>
          </a:p>
          <a:p>
            <a:r>
              <a:rPr lang="es-MX" dirty="0">
                <a:latin typeface="+mn-lt"/>
              </a:rPr>
              <a:t>Con esta herramienta podemos:</a:t>
            </a:r>
          </a:p>
          <a:p>
            <a:pPr lvl="1"/>
            <a:r>
              <a:rPr lang="es-MX" sz="1600" dirty="0">
                <a:latin typeface="+mn-lt"/>
              </a:rPr>
              <a:t>Conectarnos a bases de datos</a:t>
            </a:r>
          </a:p>
          <a:p>
            <a:pPr lvl="1"/>
            <a:r>
              <a:rPr lang="es-MX" sz="1600" dirty="0">
                <a:latin typeface="+mn-lt"/>
              </a:rPr>
              <a:t>Ejecutar consultas</a:t>
            </a:r>
          </a:p>
          <a:p>
            <a:pPr lvl="1"/>
            <a:r>
              <a:rPr lang="es-MX" sz="1600" dirty="0">
                <a:latin typeface="+mn-lt"/>
              </a:rPr>
              <a:t>Realizar COPY</a:t>
            </a:r>
          </a:p>
          <a:p>
            <a:r>
              <a:rPr lang="es-MX" dirty="0">
                <a:latin typeface="+mn-lt"/>
              </a:rPr>
              <a:t>Ver ejemplos en terminal.</a:t>
            </a:r>
          </a:p>
        </p:txBody>
      </p:sp>
    </p:spTree>
    <p:extLst>
      <p:ext uri="{BB962C8B-B14F-4D97-AF65-F5344CB8AC3E}">
        <p14:creationId xmlns:p14="http://schemas.microsoft.com/office/powerpoint/2010/main" val="1731188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5CA3-C609-4556-A2FC-3CED11F41298}"/>
              </a:ext>
            </a:extLst>
          </p:cNvPr>
          <p:cNvSpPr>
            <a:spLocks noGrp="1"/>
          </p:cNvSpPr>
          <p:nvPr>
            <p:ph type="title"/>
          </p:nvPr>
        </p:nvSpPr>
        <p:spPr>
          <a:xfrm>
            <a:off x="839788" y="457200"/>
            <a:ext cx="3932237" cy="1600200"/>
          </a:xfrm>
        </p:spPr>
        <p:txBody>
          <a:bodyPr anchor="b">
            <a:normAutofit/>
          </a:bodyPr>
          <a:lstStyle/>
          <a:p>
            <a:r>
              <a:rPr lang="en-US"/>
              <a:t>PSQL and utilities</a:t>
            </a:r>
            <a:endParaRPr lang="es-MX"/>
          </a:p>
        </p:txBody>
      </p:sp>
      <p:pic>
        <p:nvPicPr>
          <p:cNvPr id="5" name="Imagen 4">
            <a:extLst>
              <a:ext uri="{FF2B5EF4-FFF2-40B4-BE49-F238E27FC236}">
                <a16:creationId xmlns:a16="http://schemas.microsoft.com/office/drawing/2014/main" id="{41FFCD5F-786F-4A8D-9344-E0289707409A}"/>
              </a:ext>
            </a:extLst>
          </p:cNvPr>
          <p:cNvPicPr>
            <a:picLocks noChangeAspect="1"/>
          </p:cNvPicPr>
          <p:nvPr/>
        </p:nvPicPr>
        <p:blipFill rotWithShape="1">
          <a:blip r:embed="rId2"/>
          <a:srcRect r="49871"/>
          <a:stretch/>
        </p:blipFill>
        <p:spPr>
          <a:xfrm>
            <a:off x="6191156" y="1942195"/>
            <a:ext cx="5164231" cy="3682925"/>
          </a:xfrm>
          <a:prstGeom prst="rect">
            <a:avLst/>
          </a:prstGeom>
          <a:noFill/>
        </p:spPr>
      </p:pic>
      <p:sp>
        <p:nvSpPr>
          <p:cNvPr id="10" name="Content Placeholder 2">
            <a:extLst>
              <a:ext uri="{FF2B5EF4-FFF2-40B4-BE49-F238E27FC236}">
                <a16:creationId xmlns:a16="http://schemas.microsoft.com/office/drawing/2014/main" id="{C9949FA6-1460-247F-AB34-46366A24DDF3}"/>
              </a:ext>
            </a:extLst>
          </p:cNvPr>
          <p:cNvSpPr>
            <a:spLocks noGrp="1"/>
          </p:cNvSpPr>
          <p:nvPr>
            <p:ph type="body" sz="half" idx="2"/>
          </p:nvPr>
        </p:nvSpPr>
        <p:spPr>
          <a:xfrm>
            <a:off x="839788" y="2101850"/>
            <a:ext cx="4891939" cy="3759200"/>
          </a:xfrm>
        </p:spPr>
        <p:txBody>
          <a:bodyPr>
            <a:normAutofit/>
          </a:bodyPr>
          <a:lstStyle/>
          <a:p>
            <a:pPr marL="285750" indent="-285750" algn="just">
              <a:buFont typeface="Arial" panose="020B0604020202020204" pitchFamily="34" charset="0"/>
              <a:buChar char="•"/>
            </a:pPr>
            <a:r>
              <a:rPr lang="es-MX" dirty="0">
                <a:latin typeface="+mn-lt"/>
              </a:rPr>
              <a:t>GPACTIVATESTANDBY – ejecutar en el nodo standby, se encarga de activar el nodo standby y promoverlo a nodo maestro.</a:t>
            </a:r>
          </a:p>
          <a:p>
            <a:pPr marL="285750" indent="-285750" algn="just">
              <a:buFont typeface="Arial" panose="020B0604020202020204" pitchFamily="34" charset="0"/>
              <a:buChar char="•"/>
            </a:pPr>
            <a:r>
              <a:rPr lang="es-MX" dirty="0">
                <a:latin typeface="+mn-lt"/>
              </a:rPr>
              <a:t>GPADDMIRRORS – ver ejemplo</a:t>
            </a:r>
          </a:p>
          <a:p>
            <a:pPr marL="285750" indent="-285750" algn="just">
              <a:buFont typeface="Arial" panose="020B0604020202020204" pitchFamily="34" charset="0"/>
              <a:buChar char="•"/>
            </a:pPr>
            <a:r>
              <a:rPr lang="es-MX" dirty="0">
                <a:latin typeface="+mn-lt"/>
              </a:rPr>
              <a:t>GPCHECKPERF – utilidad para validar el desempeño del clúster</a:t>
            </a:r>
          </a:p>
          <a:p>
            <a:pPr marL="285750" indent="-285750" algn="just">
              <a:buFont typeface="Arial" panose="020B0604020202020204" pitchFamily="34" charset="0"/>
              <a:buChar char="•"/>
            </a:pPr>
            <a:r>
              <a:rPr lang="es-MX" dirty="0">
                <a:latin typeface="+mn-lt"/>
              </a:rPr>
              <a:t>GPDELETESYSTEM borra los archivos de las bases de datos, pero no desinstala Greenplum</a:t>
            </a:r>
          </a:p>
          <a:p>
            <a:pPr marL="285750" indent="-285750" algn="just">
              <a:buFont typeface="Arial" panose="020B0604020202020204" pitchFamily="34" charset="0"/>
              <a:buChar char="•"/>
            </a:pPr>
            <a:r>
              <a:rPr lang="es-MX" dirty="0">
                <a:latin typeface="+mn-lt"/>
              </a:rPr>
              <a:t>GPINITSTANDBY – ver ejemplo</a:t>
            </a:r>
          </a:p>
          <a:p>
            <a:pPr marL="285750" indent="-285750" algn="just">
              <a:buFont typeface="Arial" panose="020B0604020202020204" pitchFamily="34" charset="0"/>
              <a:buChar char="•"/>
            </a:pPr>
            <a:r>
              <a:rPr lang="es-MX" dirty="0">
                <a:latin typeface="+mn-lt"/>
              </a:rPr>
              <a:t>GPCOPY – Copia objetos de un clúster de Greenplum a otro para propósitos de migración, disponible solo en la versión Tanzu Greenplum</a:t>
            </a:r>
            <a:endParaRPr lang="en-US" dirty="0">
              <a:latin typeface="+mn-lt"/>
            </a:endParaRPr>
          </a:p>
          <a:p>
            <a:endParaRPr lang="en-US" dirty="0"/>
          </a:p>
        </p:txBody>
      </p:sp>
    </p:spTree>
    <p:extLst>
      <p:ext uri="{BB962C8B-B14F-4D97-AF65-F5344CB8AC3E}">
        <p14:creationId xmlns:p14="http://schemas.microsoft.com/office/powerpoint/2010/main" val="1477119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5CA3-C609-4556-A2FC-3CED11F41298}"/>
              </a:ext>
            </a:extLst>
          </p:cNvPr>
          <p:cNvSpPr>
            <a:spLocks noGrp="1"/>
          </p:cNvSpPr>
          <p:nvPr>
            <p:ph type="title"/>
          </p:nvPr>
        </p:nvSpPr>
        <p:spPr>
          <a:xfrm>
            <a:off x="839788" y="457200"/>
            <a:ext cx="3932237" cy="1600200"/>
          </a:xfrm>
        </p:spPr>
        <p:txBody>
          <a:bodyPr anchor="b">
            <a:normAutofit/>
          </a:bodyPr>
          <a:lstStyle/>
          <a:p>
            <a:r>
              <a:rPr lang="en-US"/>
              <a:t>PSQL and utilities</a:t>
            </a:r>
            <a:endParaRPr lang="es-MX"/>
          </a:p>
        </p:txBody>
      </p:sp>
      <p:pic>
        <p:nvPicPr>
          <p:cNvPr id="5" name="Imagen 4">
            <a:extLst>
              <a:ext uri="{FF2B5EF4-FFF2-40B4-BE49-F238E27FC236}">
                <a16:creationId xmlns:a16="http://schemas.microsoft.com/office/drawing/2014/main" id="{41FFCD5F-786F-4A8D-9344-E0289707409A}"/>
              </a:ext>
            </a:extLst>
          </p:cNvPr>
          <p:cNvPicPr>
            <a:picLocks noChangeAspect="1"/>
          </p:cNvPicPr>
          <p:nvPr/>
        </p:nvPicPr>
        <p:blipFill rotWithShape="1">
          <a:blip r:embed="rId2"/>
          <a:srcRect l="49831"/>
          <a:stretch/>
        </p:blipFill>
        <p:spPr>
          <a:xfrm>
            <a:off x="7377647" y="2298965"/>
            <a:ext cx="3841401" cy="2737375"/>
          </a:xfrm>
          <a:prstGeom prst="rect">
            <a:avLst/>
          </a:prstGeom>
          <a:noFill/>
        </p:spPr>
      </p:pic>
      <p:sp>
        <p:nvSpPr>
          <p:cNvPr id="10" name="Content Placeholder 2">
            <a:extLst>
              <a:ext uri="{FF2B5EF4-FFF2-40B4-BE49-F238E27FC236}">
                <a16:creationId xmlns:a16="http://schemas.microsoft.com/office/drawing/2014/main" id="{C9949FA6-1460-247F-AB34-46366A24DDF3}"/>
              </a:ext>
            </a:extLst>
          </p:cNvPr>
          <p:cNvSpPr>
            <a:spLocks noGrp="1"/>
          </p:cNvSpPr>
          <p:nvPr>
            <p:ph type="body" sz="half" idx="2"/>
          </p:nvPr>
        </p:nvSpPr>
        <p:spPr>
          <a:xfrm>
            <a:off x="839788" y="2101850"/>
            <a:ext cx="5685906" cy="3759200"/>
          </a:xfrm>
        </p:spPr>
        <p:txBody>
          <a:bodyPr>
            <a:normAutofit/>
          </a:bodyPr>
          <a:lstStyle/>
          <a:p>
            <a:pPr marL="285750" indent="-285750" algn="just">
              <a:buFont typeface="Arial" panose="020B0604020202020204" pitchFamily="34" charset="0"/>
              <a:buChar char="•"/>
            </a:pPr>
            <a:r>
              <a:rPr lang="es-MX" dirty="0"/>
              <a:t>GPINITSYSTEM – utilidad para inicializar un clúster de Greenplum </a:t>
            </a:r>
          </a:p>
          <a:p>
            <a:pPr marL="285750" indent="-285750" algn="just">
              <a:buFont typeface="Arial" panose="020B0604020202020204" pitchFamily="34" charset="0"/>
              <a:buChar char="•"/>
            </a:pPr>
            <a:r>
              <a:rPr lang="es-MX" dirty="0"/>
              <a:t>GPPKG – Utilidad que te permite instalar paquetes adicionales en el </a:t>
            </a:r>
            <a:r>
              <a:rPr lang="es-MX" dirty="0" err="1"/>
              <a:t>cluster</a:t>
            </a:r>
            <a:r>
              <a:rPr lang="es-MX" dirty="0"/>
              <a:t> de Greenplum como PL/R, PL/Java, </a:t>
            </a:r>
            <a:r>
              <a:rPr lang="es-MX" dirty="0" err="1"/>
              <a:t>PostGIS</a:t>
            </a:r>
            <a:endParaRPr lang="es-MX" dirty="0"/>
          </a:p>
          <a:p>
            <a:pPr marL="285750" indent="-285750" algn="just">
              <a:buFont typeface="Arial" panose="020B0604020202020204" pitchFamily="34" charset="0"/>
              <a:buChar char="•"/>
            </a:pPr>
            <a:r>
              <a:rPr lang="es-MX" dirty="0"/>
              <a:t>GPSCP - </a:t>
            </a:r>
            <a:r>
              <a:rPr lang="en-US" dirty="0">
                <a:latin typeface="+mn-lt"/>
              </a:rPr>
              <a:t> </a:t>
            </a:r>
            <a:r>
              <a:rPr lang="en-US" dirty="0" err="1">
                <a:latin typeface="+mn-lt"/>
              </a:rPr>
              <a:t>utilidad</a:t>
            </a:r>
            <a:r>
              <a:rPr lang="en-US" dirty="0">
                <a:latin typeface="+mn-lt"/>
              </a:rPr>
              <a:t> para </a:t>
            </a:r>
            <a:r>
              <a:rPr lang="en-US" dirty="0" err="1">
                <a:latin typeface="+mn-lt"/>
              </a:rPr>
              <a:t>copiar</a:t>
            </a:r>
            <a:r>
              <a:rPr lang="en-US" dirty="0">
                <a:latin typeface="+mn-lt"/>
              </a:rPr>
              <a:t> </a:t>
            </a:r>
            <a:r>
              <a:rPr lang="en-US" dirty="0" err="1">
                <a:latin typeface="+mn-lt"/>
              </a:rPr>
              <a:t>archivos</a:t>
            </a:r>
            <a:r>
              <a:rPr lang="en-US" dirty="0">
                <a:latin typeface="+mn-lt"/>
              </a:rPr>
              <a:t> entre </a:t>
            </a:r>
            <a:r>
              <a:rPr lang="en-US" dirty="0" err="1">
                <a:latin typeface="+mn-lt"/>
              </a:rPr>
              <a:t>los</a:t>
            </a:r>
            <a:r>
              <a:rPr lang="en-US" dirty="0">
                <a:latin typeface="+mn-lt"/>
              </a:rPr>
              <a:t> hosts del cluster </a:t>
            </a:r>
          </a:p>
          <a:p>
            <a:pPr marL="285750" indent="-285750" algn="just">
              <a:buFont typeface="Arial" panose="020B0604020202020204" pitchFamily="34" charset="0"/>
              <a:buChar char="•"/>
            </a:pPr>
            <a:r>
              <a:rPr lang="en-US" dirty="0">
                <a:latin typeface="+mn-lt"/>
              </a:rPr>
              <a:t>GPSSH -  </a:t>
            </a:r>
            <a:r>
              <a:rPr lang="en-US" dirty="0" err="1">
                <a:latin typeface="+mn-lt"/>
              </a:rPr>
              <a:t>Utilidad</a:t>
            </a:r>
            <a:r>
              <a:rPr lang="en-US" dirty="0">
                <a:latin typeface="+mn-lt"/>
              </a:rPr>
              <a:t> para </a:t>
            </a:r>
            <a:r>
              <a:rPr lang="en-US" dirty="0" err="1">
                <a:latin typeface="+mn-lt"/>
              </a:rPr>
              <a:t>ejecutar</a:t>
            </a:r>
            <a:r>
              <a:rPr lang="en-US" dirty="0">
                <a:latin typeface="+mn-lt"/>
              </a:rPr>
              <a:t> commandos </a:t>
            </a:r>
            <a:r>
              <a:rPr lang="en-US" dirty="0" err="1">
                <a:latin typeface="+mn-lt"/>
              </a:rPr>
              <a:t>desde</a:t>
            </a:r>
            <a:r>
              <a:rPr lang="en-US" dirty="0">
                <a:latin typeface="+mn-lt"/>
              </a:rPr>
              <a:t> </a:t>
            </a:r>
            <a:r>
              <a:rPr lang="en-US" dirty="0" err="1">
                <a:latin typeface="+mn-lt"/>
              </a:rPr>
              <a:t>el</a:t>
            </a:r>
            <a:r>
              <a:rPr lang="en-US" dirty="0">
                <a:latin typeface="+mn-lt"/>
              </a:rPr>
              <a:t> host master </a:t>
            </a:r>
            <a:r>
              <a:rPr lang="en-US" dirty="0" err="1">
                <a:latin typeface="+mn-lt"/>
              </a:rPr>
              <a:t>hacia</a:t>
            </a:r>
            <a:r>
              <a:rPr lang="en-US" dirty="0">
                <a:latin typeface="+mn-lt"/>
              </a:rPr>
              <a:t> </a:t>
            </a:r>
            <a:r>
              <a:rPr lang="en-US" dirty="0" err="1">
                <a:latin typeface="+mn-lt"/>
              </a:rPr>
              <a:t>los</a:t>
            </a:r>
            <a:r>
              <a:rPr lang="en-US" dirty="0">
                <a:latin typeface="+mn-lt"/>
              </a:rPr>
              <a:t> hosts del cluster y </a:t>
            </a:r>
            <a:r>
              <a:rPr lang="en-US" dirty="0" err="1">
                <a:latin typeface="+mn-lt"/>
              </a:rPr>
              <a:t>viceversa</a:t>
            </a:r>
            <a:r>
              <a:rPr lang="en-US" dirty="0">
                <a:latin typeface="+mn-lt"/>
              </a:rPr>
              <a:t> </a:t>
            </a:r>
          </a:p>
          <a:p>
            <a:pPr marL="285750" indent="-285750" algn="just">
              <a:buFont typeface="Arial" panose="020B0604020202020204" pitchFamily="34" charset="0"/>
              <a:buChar char="•"/>
            </a:pPr>
            <a:r>
              <a:rPr lang="en-US" dirty="0">
                <a:latin typeface="+mn-lt"/>
              </a:rPr>
              <a:t>GPSSH-EXKEYS – </a:t>
            </a:r>
            <a:r>
              <a:rPr lang="en-US" dirty="0" err="1">
                <a:latin typeface="+mn-lt"/>
              </a:rPr>
              <a:t>Utilidad</a:t>
            </a:r>
            <a:r>
              <a:rPr lang="en-US" dirty="0">
                <a:latin typeface="+mn-lt"/>
              </a:rPr>
              <a:t> para </a:t>
            </a:r>
            <a:r>
              <a:rPr lang="en-US" dirty="0" err="1">
                <a:latin typeface="+mn-lt"/>
              </a:rPr>
              <a:t>intercambiar</a:t>
            </a:r>
            <a:r>
              <a:rPr lang="en-US" dirty="0">
                <a:latin typeface="+mn-lt"/>
              </a:rPr>
              <a:t> </a:t>
            </a:r>
            <a:r>
              <a:rPr lang="en-US" dirty="0" err="1">
                <a:latin typeface="+mn-lt"/>
              </a:rPr>
              <a:t>llaves</a:t>
            </a:r>
            <a:r>
              <a:rPr lang="en-US" dirty="0">
                <a:latin typeface="+mn-lt"/>
              </a:rPr>
              <a:t> SSH entre </a:t>
            </a:r>
            <a:r>
              <a:rPr lang="en-US" dirty="0" err="1">
                <a:latin typeface="+mn-lt"/>
              </a:rPr>
              <a:t>los</a:t>
            </a:r>
            <a:r>
              <a:rPr lang="en-US" dirty="0">
                <a:latin typeface="+mn-lt"/>
              </a:rPr>
              <a:t> hosts del cluster y </a:t>
            </a:r>
            <a:r>
              <a:rPr lang="en-US" dirty="0" err="1">
                <a:latin typeface="+mn-lt"/>
              </a:rPr>
              <a:t>habilitar</a:t>
            </a:r>
            <a:r>
              <a:rPr lang="en-US" dirty="0">
                <a:latin typeface="+mn-lt"/>
              </a:rPr>
              <a:t> </a:t>
            </a:r>
            <a:r>
              <a:rPr lang="en-US" dirty="0" err="1">
                <a:latin typeface="+mn-lt"/>
              </a:rPr>
              <a:t>el</a:t>
            </a:r>
            <a:r>
              <a:rPr lang="en-US" dirty="0">
                <a:latin typeface="+mn-lt"/>
              </a:rPr>
              <a:t> </a:t>
            </a:r>
            <a:r>
              <a:rPr lang="en-US" dirty="0" err="1">
                <a:latin typeface="+mn-lt"/>
              </a:rPr>
              <a:t>inicio</a:t>
            </a:r>
            <a:r>
              <a:rPr lang="en-US" dirty="0">
                <a:latin typeface="+mn-lt"/>
              </a:rPr>
              <a:t> de </a:t>
            </a:r>
            <a:r>
              <a:rPr lang="en-US" dirty="0" err="1">
                <a:latin typeface="+mn-lt"/>
              </a:rPr>
              <a:t>sesion</a:t>
            </a:r>
            <a:r>
              <a:rPr lang="en-US" dirty="0">
                <a:latin typeface="+mn-lt"/>
              </a:rPr>
              <a:t> sin </a:t>
            </a:r>
            <a:r>
              <a:rPr lang="en-US" dirty="0" err="1">
                <a:latin typeface="+mn-lt"/>
              </a:rPr>
              <a:t>contraséña</a:t>
            </a:r>
            <a:endParaRPr lang="en-US" dirty="0">
              <a:latin typeface="+mn-lt"/>
            </a:endParaRPr>
          </a:p>
          <a:p>
            <a:pPr marL="285750" indent="-285750" algn="just">
              <a:buFont typeface="Arial" panose="020B0604020202020204" pitchFamily="34" charset="0"/>
              <a:buChar char="•"/>
            </a:pPr>
            <a:r>
              <a:rPr lang="en-US" dirty="0">
                <a:latin typeface="+mn-lt"/>
              </a:rPr>
              <a:t>GPSTART – </a:t>
            </a:r>
            <a:r>
              <a:rPr lang="en-US" dirty="0" err="1">
                <a:latin typeface="+mn-lt"/>
              </a:rPr>
              <a:t>Inicia</a:t>
            </a:r>
            <a:r>
              <a:rPr lang="en-US" dirty="0">
                <a:latin typeface="+mn-lt"/>
              </a:rPr>
              <a:t> </a:t>
            </a:r>
            <a:r>
              <a:rPr lang="en-US" dirty="0" err="1">
                <a:latin typeface="+mn-lt"/>
              </a:rPr>
              <a:t>el</a:t>
            </a:r>
            <a:r>
              <a:rPr lang="en-US" dirty="0">
                <a:latin typeface="+mn-lt"/>
              </a:rPr>
              <a:t> Cluster</a:t>
            </a:r>
          </a:p>
          <a:p>
            <a:pPr marL="285750" indent="-285750" algn="just">
              <a:buFont typeface="Arial" panose="020B0604020202020204" pitchFamily="34" charset="0"/>
              <a:buChar char="•"/>
            </a:pPr>
            <a:r>
              <a:rPr lang="en-US" dirty="0">
                <a:latin typeface="+mn-lt"/>
              </a:rPr>
              <a:t>GPSTOP – </a:t>
            </a:r>
            <a:r>
              <a:rPr lang="en-US" dirty="0" err="1">
                <a:latin typeface="+mn-lt"/>
              </a:rPr>
              <a:t>Detiene</a:t>
            </a:r>
            <a:r>
              <a:rPr lang="en-US" dirty="0">
                <a:latin typeface="+mn-lt"/>
              </a:rPr>
              <a:t> </a:t>
            </a:r>
            <a:r>
              <a:rPr lang="en-US" dirty="0" err="1">
                <a:latin typeface="+mn-lt"/>
              </a:rPr>
              <a:t>el</a:t>
            </a:r>
            <a:r>
              <a:rPr lang="en-US" dirty="0">
                <a:latin typeface="+mn-lt"/>
              </a:rPr>
              <a:t> cluster</a:t>
            </a:r>
          </a:p>
          <a:p>
            <a:pPr marL="285750" indent="-285750" algn="just">
              <a:buFont typeface="Arial" panose="020B0604020202020204" pitchFamily="34" charset="0"/>
              <a:buChar char="•"/>
            </a:pPr>
            <a:endParaRPr lang="es-MX" dirty="0"/>
          </a:p>
        </p:txBody>
      </p:sp>
    </p:spTree>
    <p:extLst>
      <p:ext uri="{BB962C8B-B14F-4D97-AF65-F5344CB8AC3E}">
        <p14:creationId xmlns:p14="http://schemas.microsoft.com/office/powerpoint/2010/main" val="182508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5CA3-C609-4556-A2FC-3CED11F41298}"/>
              </a:ext>
            </a:extLst>
          </p:cNvPr>
          <p:cNvSpPr>
            <a:spLocks noGrp="1"/>
          </p:cNvSpPr>
          <p:nvPr>
            <p:ph type="title"/>
          </p:nvPr>
        </p:nvSpPr>
        <p:spPr>
          <a:xfrm>
            <a:off x="838200" y="365125"/>
            <a:ext cx="10515600" cy="1325563"/>
          </a:xfrm>
        </p:spPr>
        <p:txBody>
          <a:bodyPr anchor="ctr">
            <a:normAutofit fontScale="90000"/>
          </a:bodyPr>
          <a:lstStyle/>
          <a:p>
            <a:r>
              <a:rPr lang="en-US" err="1"/>
              <a:t>Gpinitstandby</a:t>
            </a:r>
            <a:r>
              <a:rPr lang="en-US"/>
              <a:t> - </a:t>
            </a:r>
            <a:r>
              <a:rPr lang="en-US" err="1"/>
              <a:t>Agregar</a:t>
            </a:r>
            <a:r>
              <a:rPr lang="en-US"/>
              <a:t> un </a:t>
            </a:r>
            <a:r>
              <a:rPr lang="en-US" err="1"/>
              <a:t>nodo</a:t>
            </a:r>
            <a:r>
              <a:rPr lang="en-US"/>
              <a:t> master standby</a:t>
            </a:r>
            <a:endParaRPr lang="es-MX"/>
          </a:p>
        </p:txBody>
      </p:sp>
      <p:pic>
        <p:nvPicPr>
          <p:cNvPr id="6" name="Marcador de contenido 5" descr="Interfaz de usuario gráfica&#10;&#10;Descripción generada automáticamente con confianza media">
            <a:extLst>
              <a:ext uri="{FF2B5EF4-FFF2-40B4-BE49-F238E27FC236}">
                <a16:creationId xmlns:a16="http://schemas.microsoft.com/office/drawing/2014/main" id="{F345D2DD-BB97-4375-A7F6-6EF6A088757C}"/>
              </a:ext>
            </a:extLst>
          </p:cNvPr>
          <p:cNvPicPr>
            <a:picLocks noGrp="1" noChangeAspect="1"/>
          </p:cNvPicPr>
          <p:nvPr>
            <p:ph idx="1"/>
          </p:nvPr>
        </p:nvPicPr>
        <p:blipFill rotWithShape="1">
          <a:blip r:embed="rId3"/>
          <a:stretch/>
        </p:blipFill>
        <p:spPr>
          <a:xfrm>
            <a:off x="838200" y="2187353"/>
            <a:ext cx="10515600" cy="3627881"/>
          </a:xfrm>
          <a:noFill/>
        </p:spPr>
      </p:pic>
    </p:spTree>
    <p:extLst>
      <p:ext uri="{BB962C8B-B14F-4D97-AF65-F5344CB8AC3E}">
        <p14:creationId xmlns:p14="http://schemas.microsoft.com/office/powerpoint/2010/main" val="183667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5CA3-C609-4556-A2FC-3CED11F41298}"/>
              </a:ext>
            </a:extLst>
          </p:cNvPr>
          <p:cNvSpPr>
            <a:spLocks noGrp="1"/>
          </p:cNvSpPr>
          <p:nvPr>
            <p:ph type="title"/>
          </p:nvPr>
        </p:nvSpPr>
        <p:spPr>
          <a:xfrm>
            <a:off x="838200" y="365125"/>
            <a:ext cx="10515600" cy="1325563"/>
          </a:xfrm>
        </p:spPr>
        <p:txBody>
          <a:bodyPr anchor="ctr">
            <a:normAutofit/>
          </a:bodyPr>
          <a:lstStyle/>
          <a:p>
            <a:pPr>
              <a:lnSpc>
                <a:spcPct val="90000"/>
              </a:lnSpc>
            </a:pPr>
            <a:r>
              <a:rPr lang="en-US" err="1"/>
              <a:t>Gpaddmirrors</a:t>
            </a:r>
            <a:r>
              <a:rPr lang="en-US"/>
              <a:t> – </a:t>
            </a:r>
            <a:r>
              <a:rPr lang="en-US" err="1"/>
              <a:t>Agregar</a:t>
            </a:r>
            <a:r>
              <a:rPr lang="en-US"/>
              <a:t> mirrors a </a:t>
            </a:r>
            <a:r>
              <a:rPr lang="en-US" err="1"/>
              <a:t>greenplum</a:t>
            </a:r>
            <a:endParaRPr lang="es-MX"/>
          </a:p>
        </p:txBody>
      </p:sp>
      <p:pic>
        <p:nvPicPr>
          <p:cNvPr id="7" name="Imagen 6">
            <a:extLst>
              <a:ext uri="{FF2B5EF4-FFF2-40B4-BE49-F238E27FC236}">
                <a16:creationId xmlns:a16="http://schemas.microsoft.com/office/drawing/2014/main" id="{3DF0535C-2FA7-4BFE-9F7B-0F95AA1902F9}"/>
              </a:ext>
            </a:extLst>
          </p:cNvPr>
          <p:cNvPicPr>
            <a:picLocks noChangeAspect="1"/>
          </p:cNvPicPr>
          <p:nvPr/>
        </p:nvPicPr>
        <p:blipFill>
          <a:blip r:embed="rId3"/>
          <a:stretch>
            <a:fillRect/>
          </a:stretch>
        </p:blipFill>
        <p:spPr>
          <a:xfrm>
            <a:off x="838200" y="2542478"/>
            <a:ext cx="10937488" cy="1619157"/>
          </a:xfrm>
          <a:prstGeom prst="rect">
            <a:avLst/>
          </a:prstGeom>
          <a:noFill/>
        </p:spPr>
      </p:pic>
      <p:pic>
        <p:nvPicPr>
          <p:cNvPr id="9" name="Imagen 8">
            <a:extLst>
              <a:ext uri="{FF2B5EF4-FFF2-40B4-BE49-F238E27FC236}">
                <a16:creationId xmlns:a16="http://schemas.microsoft.com/office/drawing/2014/main" id="{6BA972FF-4151-4319-878C-3FFE30A9288E}"/>
              </a:ext>
            </a:extLst>
          </p:cNvPr>
          <p:cNvPicPr>
            <a:picLocks noChangeAspect="1"/>
          </p:cNvPicPr>
          <p:nvPr/>
        </p:nvPicPr>
        <p:blipFill>
          <a:blip r:embed="rId4"/>
          <a:stretch>
            <a:fillRect/>
          </a:stretch>
        </p:blipFill>
        <p:spPr>
          <a:xfrm>
            <a:off x="838200" y="4527054"/>
            <a:ext cx="6401129" cy="1193861"/>
          </a:xfrm>
          <a:prstGeom prst="rect">
            <a:avLst/>
          </a:prstGeom>
        </p:spPr>
      </p:pic>
    </p:spTree>
    <p:extLst>
      <p:ext uri="{BB962C8B-B14F-4D97-AF65-F5344CB8AC3E}">
        <p14:creationId xmlns:p14="http://schemas.microsoft.com/office/powerpoint/2010/main" val="3294430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5CA3-C609-4556-A2FC-3CED11F41298}"/>
              </a:ext>
            </a:extLst>
          </p:cNvPr>
          <p:cNvSpPr>
            <a:spLocks noGrp="1"/>
          </p:cNvSpPr>
          <p:nvPr>
            <p:ph type="title"/>
          </p:nvPr>
        </p:nvSpPr>
        <p:spPr>
          <a:xfrm>
            <a:off x="839788" y="457200"/>
            <a:ext cx="3932237" cy="1600200"/>
          </a:xfrm>
        </p:spPr>
        <p:txBody>
          <a:bodyPr anchor="b">
            <a:normAutofit/>
          </a:bodyPr>
          <a:lstStyle/>
          <a:p>
            <a:r>
              <a:rPr lang="en-US" err="1"/>
              <a:t>Gpaddmirrors</a:t>
            </a:r>
            <a:r>
              <a:rPr lang="en-US"/>
              <a:t> – </a:t>
            </a:r>
            <a:r>
              <a:rPr lang="en-US" err="1"/>
              <a:t>Agregar</a:t>
            </a:r>
            <a:r>
              <a:rPr lang="en-US"/>
              <a:t> mirrors a </a:t>
            </a:r>
            <a:r>
              <a:rPr lang="en-US" err="1"/>
              <a:t>greenplum</a:t>
            </a:r>
            <a:endParaRPr lang="es-MX"/>
          </a:p>
        </p:txBody>
      </p:sp>
      <p:pic>
        <p:nvPicPr>
          <p:cNvPr id="4" name="Imagen 3">
            <a:extLst>
              <a:ext uri="{FF2B5EF4-FFF2-40B4-BE49-F238E27FC236}">
                <a16:creationId xmlns:a16="http://schemas.microsoft.com/office/drawing/2014/main" id="{33EAEECA-6F09-4C28-85CC-153107F0ABF0}"/>
              </a:ext>
            </a:extLst>
          </p:cNvPr>
          <p:cNvPicPr>
            <a:picLocks noChangeAspect="1"/>
          </p:cNvPicPr>
          <p:nvPr/>
        </p:nvPicPr>
        <p:blipFill>
          <a:blip r:embed="rId3"/>
          <a:stretch>
            <a:fillRect/>
          </a:stretch>
        </p:blipFill>
        <p:spPr>
          <a:xfrm>
            <a:off x="6302669" y="664071"/>
            <a:ext cx="3702847" cy="5196979"/>
          </a:xfrm>
          <a:prstGeom prst="rect">
            <a:avLst/>
          </a:prstGeom>
          <a:noFill/>
        </p:spPr>
      </p:pic>
      <p:sp>
        <p:nvSpPr>
          <p:cNvPr id="6" name="Text Placeholder 3">
            <a:extLst>
              <a:ext uri="{FF2B5EF4-FFF2-40B4-BE49-F238E27FC236}">
                <a16:creationId xmlns:a16="http://schemas.microsoft.com/office/drawing/2014/main" id="{D2BCB9BB-7CDE-97FD-92F0-199DF224C493}"/>
              </a:ext>
            </a:extLst>
          </p:cNvPr>
          <p:cNvSpPr>
            <a:spLocks noGrp="1"/>
          </p:cNvSpPr>
          <p:nvPr>
            <p:ph type="body" sz="half" idx="2"/>
          </p:nvPr>
        </p:nvSpPr>
        <p:spPr>
          <a:xfrm>
            <a:off x="839788" y="2101850"/>
            <a:ext cx="3932237" cy="3759200"/>
          </a:xfrm>
        </p:spPr>
        <p:txBody>
          <a:bodyPr/>
          <a:lstStyle/>
          <a:p>
            <a:pPr algn="just"/>
            <a:r>
              <a:rPr lang="es-MX"/>
              <a:t>La configuración termina siendo, en el host 1 tenemos 2 segmentos primarios y 2 segmentos espejo.</a:t>
            </a:r>
          </a:p>
          <a:p>
            <a:pPr algn="just"/>
            <a:endParaRPr lang="es-MX"/>
          </a:p>
          <a:p>
            <a:pPr algn="just"/>
            <a:r>
              <a:rPr lang="es-MX"/>
              <a:t>Además, en el host 2 tenemos una configuración similar, contando con 2 segmentos primarios y 2 segmentos de espejo.</a:t>
            </a:r>
          </a:p>
          <a:p>
            <a:pPr algn="just"/>
            <a:endParaRPr lang="es-MX"/>
          </a:p>
          <a:p>
            <a:pPr algn="just"/>
            <a:r>
              <a:rPr lang="es-MX"/>
              <a:t>Adicionalmente al nodo maestro agregamos un nodo maestro de espejo.</a:t>
            </a:r>
          </a:p>
          <a:p>
            <a:endParaRPr lang="en-US"/>
          </a:p>
        </p:txBody>
      </p:sp>
    </p:spTree>
    <p:extLst>
      <p:ext uri="{BB962C8B-B14F-4D97-AF65-F5344CB8AC3E}">
        <p14:creationId xmlns:p14="http://schemas.microsoft.com/office/powerpoint/2010/main" val="400368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Acceso a Greenplum</a:t>
            </a:r>
          </a:p>
        </p:txBody>
      </p:sp>
      <p:sp>
        <p:nvSpPr>
          <p:cNvPr id="3" name="Marcador de contenido 2"/>
          <p:cNvSpPr>
            <a:spLocks noGrp="1"/>
          </p:cNvSpPr>
          <p:nvPr>
            <p:ph idx="1"/>
          </p:nvPr>
        </p:nvSpPr>
        <p:spPr>
          <a:xfrm>
            <a:off x="845127" y="1828800"/>
            <a:ext cx="7095715" cy="4351337"/>
          </a:xfrm>
        </p:spPr>
        <p:txBody>
          <a:bodyPr/>
          <a:lstStyle/>
          <a:p>
            <a:r>
              <a:rPr lang="es-MX" dirty="0" err="1">
                <a:solidFill>
                  <a:srgbClr val="0070C0"/>
                </a:solidFill>
              </a:rPr>
              <a:t>pg_hba.conf</a:t>
            </a:r>
            <a:r>
              <a:rPr lang="es-MX" dirty="0"/>
              <a:t>  (Host-</a:t>
            </a:r>
            <a:r>
              <a:rPr lang="es-MX" dirty="0" err="1"/>
              <a:t>based</a:t>
            </a:r>
            <a:r>
              <a:rPr lang="es-MX" dirty="0"/>
              <a:t> </a:t>
            </a:r>
            <a:r>
              <a:rPr lang="es-MX" dirty="0" err="1"/>
              <a:t>authentication</a:t>
            </a:r>
            <a:r>
              <a:rPr lang="es-MX" dirty="0"/>
              <a:t>) </a:t>
            </a:r>
          </a:p>
          <a:p>
            <a:pPr lvl="1"/>
            <a:r>
              <a:rPr lang="es-MX" dirty="0"/>
              <a:t>Controla mediante la declaración de direcciones IP quienes pueden acceder al servidor de base de datos</a:t>
            </a:r>
          </a:p>
          <a:p>
            <a:pPr lvl="1"/>
            <a:r>
              <a:rPr lang="es-MX" dirty="0"/>
              <a:t>Controla quien puede acceder a qué base o bases de datos</a:t>
            </a:r>
          </a:p>
          <a:p>
            <a:pPr lvl="1"/>
            <a:r>
              <a:rPr lang="es-MX" dirty="0"/>
              <a:t>Controla la manera de acceder al sistema</a:t>
            </a:r>
          </a:p>
          <a:p>
            <a:pPr lvl="2"/>
            <a:r>
              <a:rPr lang="es-MX" dirty="0"/>
              <a:t>Trust</a:t>
            </a:r>
          </a:p>
          <a:p>
            <a:pPr lvl="2"/>
            <a:r>
              <a:rPr lang="es-MX" dirty="0"/>
              <a:t>MD5</a:t>
            </a:r>
          </a:p>
          <a:p>
            <a:pPr lvl="2"/>
            <a:r>
              <a:rPr lang="es-MX" dirty="0"/>
              <a:t>Active </a:t>
            </a:r>
            <a:r>
              <a:rPr lang="es-MX" dirty="0" err="1"/>
              <a:t>directory</a:t>
            </a:r>
            <a:endParaRPr lang="es-MX" dirty="0"/>
          </a:p>
        </p:txBody>
      </p:sp>
      <p:pic>
        <p:nvPicPr>
          <p:cNvPr id="2050" name="Picture 2" descr="Resultado de imagen para people 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587" y="1828800"/>
            <a:ext cx="3130140" cy="313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687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Métodos de autenticación </a:t>
            </a:r>
          </a:p>
        </p:txBody>
      </p:sp>
      <p:sp>
        <p:nvSpPr>
          <p:cNvPr id="3" name="Marcador de contenido 2"/>
          <p:cNvSpPr>
            <a:spLocks noGrp="1"/>
          </p:cNvSpPr>
          <p:nvPr>
            <p:ph idx="1"/>
          </p:nvPr>
        </p:nvSpPr>
        <p:spPr>
          <a:xfrm>
            <a:off x="845127" y="1828800"/>
            <a:ext cx="7368431" cy="4351337"/>
          </a:xfrm>
        </p:spPr>
        <p:txBody>
          <a:bodyPr/>
          <a:lstStyle/>
          <a:p>
            <a:r>
              <a:rPr lang="es-MX" dirty="0">
                <a:solidFill>
                  <a:srgbClr val="0070C0"/>
                </a:solidFill>
              </a:rPr>
              <a:t>Trust</a:t>
            </a:r>
          </a:p>
          <a:p>
            <a:pPr lvl="1"/>
            <a:r>
              <a:rPr lang="es-MX" dirty="0"/>
              <a:t>Permite la conexión de manera incondicional. No hay necesidad de contraseña</a:t>
            </a:r>
          </a:p>
          <a:p>
            <a:r>
              <a:rPr lang="es-MX" dirty="0" err="1">
                <a:solidFill>
                  <a:srgbClr val="0070C0"/>
                </a:solidFill>
              </a:rPr>
              <a:t>Reject</a:t>
            </a:r>
            <a:endParaRPr lang="es-MX" dirty="0">
              <a:solidFill>
                <a:srgbClr val="0070C0"/>
              </a:solidFill>
            </a:endParaRPr>
          </a:p>
          <a:p>
            <a:pPr lvl="1"/>
            <a:r>
              <a:rPr lang="es-MX" dirty="0"/>
              <a:t>Niega la conexión de manera incondicional.</a:t>
            </a:r>
          </a:p>
          <a:p>
            <a:r>
              <a:rPr lang="es-MX" dirty="0">
                <a:solidFill>
                  <a:srgbClr val="0070C0"/>
                </a:solidFill>
              </a:rPr>
              <a:t>MD5</a:t>
            </a:r>
          </a:p>
          <a:p>
            <a:pPr lvl="1"/>
            <a:r>
              <a:rPr lang="es-MX" dirty="0"/>
              <a:t>El cliente que desea conectarse, debe enviar su contraseña cifrada utilizando el algoritmo MD5</a:t>
            </a:r>
          </a:p>
        </p:txBody>
      </p:sp>
      <p:pic>
        <p:nvPicPr>
          <p:cNvPr id="1028" name="Picture 4" descr="Resultado de imagen para lock 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6218" y="1691322"/>
            <a:ext cx="2924509" cy="292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216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Métodos de autenticación </a:t>
            </a:r>
          </a:p>
        </p:txBody>
      </p:sp>
      <p:sp>
        <p:nvSpPr>
          <p:cNvPr id="3" name="Marcador de contenido 2"/>
          <p:cNvSpPr>
            <a:spLocks noGrp="1"/>
          </p:cNvSpPr>
          <p:nvPr>
            <p:ph idx="1"/>
          </p:nvPr>
        </p:nvSpPr>
        <p:spPr>
          <a:xfrm>
            <a:off x="845126" y="1828800"/>
            <a:ext cx="5812347" cy="4351337"/>
          </a:xfrm>
        </p:spPr>
        <p:txBody>
          <a:bodyPr>
            <a:normAutofit lnSpcReduction="10000"/>
          </a:bodyPr>
          <a:lstStyle/>
          <a:p>
            <a:r>
              <a:rPr lang="es-MX" dirty="0" err="1">
                <a:solidFill>
                  <a:srgbClr val="0070C0"/>
                </a:solidFill>
              </a:rPr>
              <a:t>Password</a:t>
            </a:r>
            <a:endParaRPr lang="es-MX" dirty="0">
              <a:solidFill>
                <a:srgbClr val="0070C0"/>
              </a:solidFill>
            </a:endParaRPr>
          </a:p>
          <a:p>
            <a:pPr lvl="1"/>
            <a:r>
              <a:rPr lang="es-MX" dirty="0"/>
              <a:t>El cliente envía su contraseña en texto plano (no es seguro en redes no confiables ”</a:t>
            </a:r>
            <a:r>
              <a:rPr lang="es-MX" dirty="0" err="1"/>
              <a:t>untrusted</a:t>
            </a:r>
            <a:r>
              <a:rPr lang="es-MX" dirty="0"/>
              <a:t>” )</a:t>
            </a:r>
          </a:p>
          <a:p>
            <a:r>
              <a:rPr lang="es-MX" dirty="0" err="1">
                <a:solidFill>
                  <a:srgbClr val="0070C0"/>
                </a:solidFill>
              </a:rPr>
              <a:t>Ldap</a:t>
            </a:r>
            <a:r>
              <a:rPr lang="es-MX" dirty="0"/>
              <a:t> </a:t>
            </a:r>
          </a:p>
          <a:p>
            <a:pPr lvl="1"/>
            <a:r>
              <a:rPr lang="es-MX" dirty="0"/>
              <a:t>Se utiliza como método de autenticación un servidor </a:t>
            </a:r>
            <a:r>
              <a:rPr lang="es-MX" dirty="0" err="1"/>
              <a:t>ldap</a:t>
            </a:r>
            <a:r>
              <a:rPr lang="es-MX" dirty="0"/>
              <a:t>, tradicionalmente esta asociado al software de Microsoft, active </a:t>
            </a:r>
            <a:r>
              <a:rPr lang="es-MX" dirty="0" err="1"/>
              <a:t>directory</a:t>
            </a:r>
            <a:r>
              <a:rPr lang="es-MX" dirty="0"/>
              <a:t> sin embargo, tambien es posible utilizar cualquier otro servidor de </a:t>
            </a:r>
            <a:r>
              <a:rPr lang="es-MX" dirty="0" err="1"/>
              <a:t>ldap</a:t>
            </a:r>
            <a:endParaRPr lang="es-MX" dirty="0"/>
          </a:p>
          <a:p>
            <a:endParaRPr lang="es-MX" dirty="0"/>
          </a:p>
        </p:txBody>
      </p:sp>
      <p:pic>
        <p:nvPicPr>
          <p:cNvPr id="4" name="Picture 4" descr="Resultado de imagen para lock 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6218" y="1691322"/>
            <a:ext cx="2924509" cy="292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339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5D084-019E-4EA4-8DF9-CC05630026FB}"/>
              </a:ext>
            </a:extLst>
          </p:cNvPr>
          <p:cNvSpPr>
            <a:spLocks noGrp="1"/>
          </p:cNvSpPr>
          <p:nvPr>
            <p:ph type="title"/>
          </p:nvPr>
        </p:nvSpPr>
        <p:spPr/>
        <p:txBody>
          <a:bodyPr/>
          <a:lstStyle/>
          <a:p>
            <a:r>
              <a:rPr lang="es-MX" dirty="0"/>
              <a:t>Un poco de historia</a:t>
            </a:r>
          </a:p>
        </p:txBody>
      </p:sp>
      <p:pic>
        <p:nvPicPr>
          <p:cNvPr id="5" name="Marcador de contenido 4" descr="Logotipo, nombre de la empresa&#10;&#10;Descripción generada automáticamente">
            <a:extLst>
              <a:ext uri="{FF2B5EF4-FFF2-40B4-BE49-F238E27FC236}">
                <a16:creationId xmlns:a16="http://schemas.microsoft.com/office/drawing/2014/main" id="{66CD80B1-A144-4CD7-BF09-66416B0E88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891815"/>
            <a:ext cx="2002212" cy="1501659"/>
          </a:xfrm>
        </p:spPr>
      </p:pic>
      <p:pic>
        <p:nvPicPr>
          <p:cNvPr id="7" name="Imagen 6" descr="Texto&#10;&#10;Descripción generada automáticamente">
            <a:extLst>
              <a:ext uri="{FF2B5EF4-FFF2-40B4-BE49-F238E27FC236}">
                <a16:creationId xmlns:a16="http://schemas.microsoft.com/office/drawing/2014/main" id="{A0D12F94-3DD2-4ED1-8998-0EDF9BCBC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206" y="2634910"/>
            <a:ext cx="2761005" cy="1898501"/>
          </a:xfrm>
          <a:prstGeom prst="rect">
            <a:avLst/>
          </a:prstGeom>
        </p:spPr>
      </p:pic>
      <p:pic>
        <p:nvPicPr>
          <p:cNvPr id="9" name="Imagen 8" descr="Imagen de la pantalla de un video juego&#10;&#10;Descripción generada automáticamente con confianza baja">
            <a:extLst>
              <a:ext uri="{FF2B5EF4-FFF2-40B4-BE49-F238E27FC236}">
                <a16:creationId xmlns:a16="http://schemas.microsoft.com/office/drawing/2014/main" id="{48ECEDF8-2F49-48FE-A733-71820274D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5316" y="2996932"/>
            <a:ext cx="2068023" cy="1291424"/>
          </a:xfrm>
          <a:prstGeom prst="rect">
            <a:avLst/>
          </a:prstGeom>
        </p:spPr>
      </p:pic>
      <p:pic>
        <p:nvPicPr>
          <p:cNvPr id="11" name="Imagen 10" descr="Diagrama&#10;&#10;Descripción generada automáticamente">
            <a:extLst>
              <a:ext uri="{FF2B5EF4-FFF2-40B4-BE49-F238E27FC236}">
                <a16:creationId xmlns:a16="http://schemas.microsoft.com/office/drawing/2014/main" id="{5AB1AFDB-33A6-4656-97B6-300B3EEAA7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8552" y="2941161"/>
            <a:ext cx="1405932" cy="1402966"/>
          </a:xfrm>
          <a:prstGeom prst="rect">
            <a:avLst/>
          </a:prstGeom>
        </p:spPr>
      </p:pic>
      <p:sp>
        <p:nvSpPr>
          <p:cNvPr id="12" name="Flecha: a la derecha 11">
            <a:extLst>
              <a:ext uri="{FF2B5EF4-FFF2-40B4-BE49-F238E27FC236}">
                <a16:creationId xmlns:a16="http://schemas.microsoft.com/office/drawing/2014/main" id="{813E5F19-D7A3-4367-971F-1AB9C5CC648C}"/>
              </a:ext>
            </a:extLst>
          </p:cNvPr>
          <p:cNvSpPr/>
          <p:nvPr/>
        </p:nvSpPr>
        <p:spPr>
          <a:xfrm>
            <a:off x="870857" y="4611189"/>
            <a:ext cx="10482943" cy="330925"/>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MX"/>
          </a:p>
        </p:txBody>
      </p:sp>
      <p:pic>
        <p:nvPicPr>
          <p:cNvPr id="14" name="Imagen 13" descr="Diagrama&#10;&#10;Descripción generada automáticamente">
            <a:extLst>
              <a:ext uri="{FF2B5EF4-FFF2-40B4-BE49-F238E27FC236}">
                <a16:creationId xmlns:a16="http://schemas.microsoft.com/office/drawing/2014/main" id="{CD170E10-3E09-423D-9618-B41BF59338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6141" y="1424962"/>
            <a:ext cx="1690755" cy="1127170"/>
          </a:xfrm>
          <a:prstGeom prst="rect">
            <a:avLst/>
          </a:prstGeom>
        </p:spPr>
      </p:pic>
      <p:pic>
        <p:nvPicPr>
          <p:cNvPr id="16" name="Imagen 15" descr="Imagen que contiene electrónica, circuito&#10;&#10;Descripción generada automáticamente">
            <a:extLst>
              <a:ext uri="{FF2B5EF4-FFF2-40B4-BE49-F238E27FC236}">
                <a16:creationId xmlns:a16="http://schemas.microsoft.com/office/drawing/2014/main" id="{04FE1A21-0AD7-4EAC-8DEE-0925A9A92E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16490" y="5017714"/>
            <a:ext cx="1690755" cy="1123603"/>
          </a:xfrm>
          <a:prstGeom prst="rect">
            <a:avLst/>
          </a:prstGeom>
        </p:spPr>
      </p:pic>
    </p:spTree>
    <p:extLst>
      <p:ext uri="{BB962C8B-B14F-4D97-AF65-F5344CB8AC3E}">
        <p14:creationId xmlns:p14="http://schemas.microsoft.com/office/powerpoint/2010/main" val="2478255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295B-0129-4A9E-BABB-81847BB5D209}"/>
              </a:ext>
            </a:extLst>
          </p:cNvPr>
          <p:cNvSpPr>
            <a:spLocks noGrp="1"/>
          </p:cNvSpPr>
          <p:nvPr>
            <p:ph type="title"/>
          </p:nvPr>
        </p:nvSpPr>
        <p:spPr/>
        <p:txBody>
          <a:bodyPr/>
          <a:lstStyle/>
          <a:p>
            <a:r>
              <a:rPr lang="es-MX" dirty="0"/>
              <a:t>Parámetros de configuración </a:t>
            </a:r>
          </a:p>
        </p:txBody>
      </p:sp>
      <p:sp>
        <p:nvSpPr>
          <p:cNvPr id="3" name="Marcador de contenido 2">
            <a:extLst>
              <a:ext uri="{FF2B5EF4-FFF2-40B4-BE49-F238E27FC236}">
                <a16:creationId xmlns:a16="http://schemas.microsoft.com/office/drawing/2014/main" id="{A7F9EBB8-367E-47F4-BB41-A62274E5DAE0}"/>
              </a:ext>
            </a:extLst>
          </p:cNvPr>
          <p:cNvSpPr>
            <a:spLocks noGrp="1"/>
          </p:cNvSpPr>
          <p:nvPr>
            <p:ph sz="half" idx="1"/>
          </p:nvPr>
        </p:nvSpPr>
        <p:spPr>
          <a:xfrm>
            <a:off x="838199" y="1825625"/>
            <a:ext cx="5181601" cy="4351338"/>
          </a:xfrm>
        </p:spPr>
        <p:txBody>
          <a:bodyPr>
            <a:normAutofit/>
          </a:bodyPr>
          <a:lstStyle/>
          <a:p>
            <a:pPr algn="just"/>
            <a:r>
              <a:rPr lang="es-MX" dirty="0">
                <a:latin typeface="+mn-lt"/>
              </a:rPr>
              <a:t>A nivel clúster un parámetro debe configurarse si es:</a:t>
            </a:r>
          </a:p>
          <a:p>
            <a:pPr lvl="1" algn="just"/>
            <a:r>
              <a:rPr lang="es-MX" b="1" dirty="0">
                <a:latin typeface="+mn-lt"/>
              </a:rPr>
              <a:t>Maestro</a:t>
            </a:r>
            <a:r>
              <a:rPr lang="es-MX" dirty="0">
                <a:latin typeface="+mn-lt"/>
              </a:rPr>
              <a:t>, en el archivo de configuración del nodo maestro y del nodo standby</a:t>
            </a:r>
          </a:p>
          <a:p>
            <a:pPr lvl="1" algn="just"/>
            <a:r>
              <a:rPr lang="es-MX" b="1" dirty="0">
                <a:latin typeface="+mn-lt"/>
              </a:rPr>
              <a:t>Local</a:t>
            </a:r>
            <a:r>
              <a:rPr lang="es-MX" dirty="0">
                <a:latin typeface="+mn-lt"/>
              </a:rPr>
              <a:t>, se deben configurar en cada uno de los segmentos en su respectivo archivo  y en el segmento maestro </a:t>
            </a:r>
          </a:p>
        </p:txBody>
      </p:sp>
      <p:sp>
        <p:nvSpPr>
          <p:cNvPr id="9" name="CuadroTexto 8">
            <a:extLst>
              <a:ext uri="{FF2B5EF4-FFF2-40B4-BE49-F238E27FC236}">
                <a16:creationId xmlns:a16="http://schemas.microsoft.com/office/drawing/2014/main" id="{E5275192-46BF-4083-8CC0-57E44CC8F1E2}"/>
              </a:ext>
            </a:extLst>
          </p:cNvPr>
          <p:cNvSpPr txBox="1"/>
          <p:nvPr/>
        </p:nvSpPr>
        <p:spPr>
          <a:xfrm>
            <a:off x="7952764" y="1983995"/>
            <a:ext cx="3682767" cy="3139321"/>
          </a:xfrm>
          <a:prstGeom prst="rect">
            <a:avLst/>
          </a:prstGeom>
          <a:noFill/>
        </p:spPr>
        <p:txBody>
          <a:bodyPr wrap="square" rtlCol="0">
            <a:spAutoFit/>
          </a:bodyPr>
          <a:lstStyle/>
          <a:p>
            <a:r>
              <a:rPr lang="es-MX" dirty="0"/>
              <a:t>Nota, algunos parámetros maestros solo requieren de la recarga de la configuración:</a:t>
            </a:r>
          </a:p>
          <a:p>
            <a:endParaRPr lang="es-MX" dirty="0"/>
          </a:p>
          <a:p>
            <a:r>
              <a:rPr lang="es-MX" dirty="0">
                <a:latin typeface="Consolas" panose="020B0609020204030204" pitchFamily="49" charset="0"/>
              </a:rPr>
              <a:t>	GPSTOP –u</a:t>
            </a:r>
          </a:p>
          <a:p>
            <a:endParaRPr lang="es-MX" dirty="0">
              <a:latin typeface="Consolas" panose="020B0609020204030204" pitchFamily="49" charset="0"/>
            </a:endParaRPr>
          </a:p>
          <a:p>
            <a:r>
              <a:rPr lang="es-MX" dirty="0"/>
              <a:t>Otros requieren de un reinicio completo del clúster</a:t>
            </a:r>
          </a:p>
          <a:p>
            <a:endParaRPr lang="es-MX" dirty="0"/>
          </a:p>
          <a:p>
            <a:r>
              <a:rPr lang="es-MX" dirty="0"/>
              <a:t>Los parámetros Locales siempre requieren un reinicio del clúster </a:t>
            </a:r>
          </a:p>
        </p:txBody>
      </p:sp>
      <p:pic>
        <p:nvPicPr>
          <p:cNvPr id="11" name="Imagen 10" descr="Imagen que contiene firmar, exterior, frente, dibujo&#10;&#10;Descripción generada automáticamente">
            <a:extLst>
              <a:ext uri="{FF2B5EF4-FFF2-40B4-BE49-F238E27FC236}">
                <a16:creationId xmlns:a16="http://schemas.microsoft.com/office/drawing/2014/main" id="{1B1A2BDA-DDE9-4D6A-91AF-C78EA82C4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869" y="1946244"/>
            <a:ext cx="485950" cy="404959"/>
          </a:xfrm>
          <a:prstGeom prst="rect">
            <a:avLst/>
          </a:prstGeom>
        </p:spPr>
      </p:pic>
    </p:spTree>
    <p:extLst>
      <p:ext uri="{BB962C8B-B14F-4D97-AF65-F5344CB8AC3E}">
        <p14:creationId xmlns:p14="http://schemas.microsoft.com/office/powerpoint/2010/main" val="3120976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295B-0129-4A9E-BABB-81847BB5D209}"/>
              </a:ext>
            </a:extLst>
          </p:cNvPr>
          <p:cNvSpPr>
            <a:spLocks noGrp="1"/>
          </p:cNvSpPr>
          <p:nvPr>
            <p:ph type="title"/>
          </p:nvPr>
        </p:nvSpPr>
        <p:spPr/>
        <p:txBody>
          <a:bodyPr/>
          <a:lstStyle/>
          <a:p>
            <a:r>
              <a:rPr lang="es-MX" dirty="0"/>
              <a:t>Parámetros de configuración </a:t>
            </a:r>
          </a:p>
        </p:txBody>
      </p:sp>
      <p:sp>
        <p:nvSpPr>
          <p:cNvPr id="3" name="Marcador de contenido 2">
            <a:extLst>
              <a:ext uri="{FF2B5EF4-FFF2-40B4-BE49-F238E27FC236}">
                <a16:creationId xmlns:a16="http://schemas.microsoft.com/office/drawing/2014/main" id="{A7F9EBB8-367E-47F4-BB41-A62274E5DAE0}"/>
              </a:ext>
            </a:extLst>
          </p:cNvPr>
          <p:cNvSpPr>
            <a:spLocks noGrp="1"/>
          </p:cNvSpPr>
          <p:nvPr>
            <p:ph sz="half" idx="1"/>
          </p:nvPr>
        </p:nvSpPr>
        <p:spPr>
          <a:xfrm>
            <a:off x="838199" y="1825625"/>
            <a:ext cx="7471096" cy="4351338"/>
          </a:xfrm>
        </p:spPr>
        <p:txBody>
          <a:bodyPr>
            <a:normAutofit/>
          </a:bodyPr>
          <a:lstStyle/>
          <a:p>
            <a:pPr marL="0" indent="0" algn="just">
              <a:buNone/>
            </a:pPr>
            <a:r>
              <a:rPr lang="es-MX" dirty="0">
                <a:latin typeface="+mn-lt"/>
              </a:rPr>
              <a:t>A nivel sesión un parámetro debe configurarse usando la sentencia:</a:t>
            </a:r>
          </a:p>
          <a:p>
            <a:pPr marL="0" indent="0" algn="just">
              <a:buNone/>
            </a:pPr>
            <a:r>
              <a:rPr lang="es-MX" dirty="0">
                <a:latin typeface="+mn-lt"/>
              </a:rPr>
              <a:t>	SET [</a:t>
            </a:r>
            <a:r>
              <a:rPr lang="es-MX" dirty="0" err="1">
                <a:latin typeface="+mn-lt"/>
              </a:rPr>
              <a:t>parametro</a:t>
            </a:r>
            <a:r>
              <a:rPr lang="es-MX" dirty="0">
                <a:latin typeface="+mn-lt"/>
              </a:rPr>
              <a:t>] = [valor]</a:t>
            </a:r>
          </a:p>
          <a:p>
            <a:pPr marL="0" indent="0" algn="just">
              <a:buNone/>
            </a:pPr>
            <a:r>
              <a:rPr lang="es-MX" dirty="0">
                <a:latin typeface="+mn-lt"/>
              </a:rPr>
              <a:t>A nivel Rol:</a:t>
            </a:r>
          </a:p>
          <a:p>
            <a:pPr marL="0" indent="0" algn="just">
              <a:buNone/>
            </a:pPr>
            <a:r>
              <a:rPr lang="es-MX" dirty="0">
                <a:latin typeface="+mn-lt"/>
              </a:rPr>
              <a:t>	ALTER ROLE [rol] SET  [</a:t>
            </a:r>
            <a:r>
              <a:rPr lang="es-MX" dirty="0" err="1">
                <a:latin typeface="+mn-lt"/>
              </a:rPr>
              <a:t>parametro</a:t>
            </a:r>
            <a:r>
              <a:rPr lang="es-MX" dirty="0">
                <a:latin typeface="+mn-lt"/>
              </a:rPr>
              <a:t>] = [valor]</a:t>
            </a:r>
          </a:p>
          <a:p>
            <a:pPr marL="0" indent="0" algn="just">
              <a:buNone/>
            </a:pPr>
            <a:r>
              <a:rPr lang="es-MX" dirty="0">
                <a:latin typeface="+mn-lt"/>
              </a:rPr>
              <a:t>A nivel Base de datos:</a:t>
            </a:r>
          </a:p>
          <a:p>
            <a:pPr marL="0" indent="0" algn="just">
              <a:buNone/>
            </a:pPr>
            <a:r>
              <a:rPr lang="es-MX" dirty="0">
                <a:latin typeface="+mn-lt"/>
              </a:rPr>
              <a:t>	ALTER DATABASE [</a:t>
            </a:r>
            <a:r>
              <a:rPr lang="es-MX" dirty="0" err="1">
                <a:latin typeface="+mn-lt"/>
              </a:rPr>
              <a:t>database</a:t>
            </a:r>
            <a:r>
              <a:rPr lang="es-MX" dirty="0">
                <a:latin typeface="+mn-lt"/>
              </a:rPr>
              <a:t>] </a:t>
            </a:r>
          </a:p>
          <a:p>
            <a:pPr marL="0" indent="0" algn="just">
              <a:buNone/>
            </a:pPr>
            <a:endParaRPr lang="es-MX" dirty="0">
              <a:latin typeface="+mn-lt"/>
            </a:endParaRPr>
          </a:p>
        </p:txBody>
      </p:sp>
    </p:spTree>
    <p:extLst>
      <p:ext uri="{BB962C8B-B14F-4D97-AF65-F5344CB8AC3E}">
        <p14:creationId xmlns:p14="http://schemas.microsoft.com/office/powerpoint/2010/main" val="270495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295B-0129-4A9E-BABB-81847BB5D209}"/>
              </a:ext>
            </a:extLst>
          </p:cNvPr>
          <p:cNvSpPr>
            <a:spLocks noGrp="1"/>
          </p:cNvSpPr>
          <p:nvPr>
            <p:ph type="title"/>
          </p:nvPr>
        </p:nvSpPr>
        <p:spPr/>
        <p:txBody>
          <a:bodyPr/>
          <a:lstStyle/>
          <a:p>
            <a:r>
              <a:rPr lang="es-MX" dirty="0"/>
              <a:t>Parámetros de configuración </a:t>
            </a:r>
          </a:p>
        </p:txBody>
      </p:sp>
      <p:sp>
        <p:nvSpPr>
          <p:cNvPr id="3" name="Marcador de contenido 2">
            <a:extLst>
              <a:ext uri="{FF2B5EF4-FFF2-40B4-BE49-F238E27FC236}">
                <a16:creationId xmlns:a16="http://schemas.microsoft.com/office/drawing/2014/main" id="{A7F9EBB8-367E-47F4-BB41-A62274E5DAE0}"/>
              </a:ext>
            </a:extLst>
          </p:cNvPr>
          <p:cNvSpPr>
            <a:spLocks noGrp="1"/>
          </p:cNvSpPr>
          <p:nvPr>
            <p:ph sz="half" idx="1"/>
          </p:nvPr>
        </p:nvSpPr>
        <p:spPr>
          <a:xfrm>
            <a:off x="838199" y="1825625"/>
            <a:ext cx="5181601" cy="4351338"/>
          </a:xfrm>
        </p:spPr>
        <p:txBody>
          <a:bodyPr>
            <a:normAutofit/>
          </a:bodyPr>
          <a:lstStyle/>
          <a:p>
            <a:pPr algn="just"/>
            <a:r>
              <a:rPr lang="es-MX" dirty="0">
                <a:latin typeface="+mn-lt"/>
              </a:rPr>
              <a:t>El archivo POSTGRESQL.CONF es el lugar donde podemos configurar nuestra base de datos a nivel clúster</a:t>
            </a:r>
          </a:p>
          <a:p>
            <a:pPr marL="0" indent="0" algn="just">
              <a:buNone/>
            </a:pPr>
            <a:endParaRPr lang="es-MX" dirty="0">
              <a:latin typeface="+mn-lt"/>
            </a:endParaRPr>
          </a:p>
          <a:p>
            <a:pPr algn="just"/>
            <a:r>
              <a:rPr lang="es-MX" dirty="0">
                <a:latin typeface="+mn-lt"/>
              </a:rPr>
              <a:t>También lo podemos realizar a nivel Base de datos, Rol, o sesión e inclusive usuario </a:t>
            </a:r>
          </a:p>
        </p:txBody>
      </p:sp>
      <p:pic>
        <p:nvPicPr>
          <p:cNvPr id="6" name="Marcador de contenido 5">
            <a:extLst>
              <a:ext uri="{FF2B5EF4-FFF2-40B4-BE49-F238E27FC236}">
                <a16:creationId xmlns:a16="http://schemas.microsoft.com/office/drawing/2014/main" id="{FC6B59F1-4DF2-4B84-A1BB-906CE7A59F24}"/>
              </a:ext>
            </a:extLst>
          </p:cNvPr>
          <p:cNvPicPr>
            <a:picLocks noGrp="1" noChangeAspect="1"/>
          </p:cNvPicPr>
          <p:nvPr>
            <p:ph sz="half" idx="2"/>
          </p:nvPr>
        </p:nvPicPr>
        <p:blipFill>
          <a:blip r:embed="rId2"/>
          <a:stretch>
            <a:fillRect/>
          </a:stretch>
        </p:blipFill>
        <p:spPr>
          <a:xfrm>
            <a:off x="6365149" y="2588412"/>
            <a:ext cx="5181600" cy="615535"/>
          </a:xfrm>
        </p:spPr>
      </p:pic>
      <p:sp>
        <p:nvSpPr>
          <p:cNvPr id="7" name="CuadroTexto 6">
            <a:extLst>
              <a:ext uri="{FF2B5EF4-FFF2-40B4-BE49-F238E27FC236}">
                <a16:creationId xmlns:a16="http://schemas.microsoft.com/office/drawing/2014/main" id="{B8288AEF-6CB7-4657-B983-85D82C7963B0}"/>
              </a:ext>
            </a:extLst>
          </p:cNvPr>
          <p:cNvSpPr txBox="1"/>
          <p:nvPr/>
        </p:nvSpPr>
        <p:spPr>
          <a:xfrm>
            <a:off x="7150219" y="1690688"/>
            <a:ext cx="3611460" cy="646331"/>
          </a:xfrm>
          <a:prstGeom prst="rect">
            <a:avLst/>
          </a:prstGeom>
          <a:noFill/>
        </p:spPr>
        <p:txBody>
          <a:bodyPr wrap="square" rtlCol="0">
            <a:spAutoFit/>
          </a:bodyPr>
          <a:lstStyle/>
          <a:p>
            <a:r>
              <a:rPr lang="es-MX" dirty="0"/>
              <a:t>El archivo lo encontraremos en $MASTER_DATA_DIRECTORY:</a:t>
            </a:r>
          </a:p>
        </p:txBody>
      </p:sp>
      <p:sp>
        <p:nvSpPr>
          <p:cNvPr id="8" name="CuadroTexto 7">
            <a:extLst>
              <a:ext uri="{FF2B5EF4-FFF2-40B4-BE49-F238E27FC236}">
                <a16:creationId xmlns:a16="http://schemas.microsoft.com/office/drawing/2014/main" id="{14C34F0C-58DA-43BE-A3C2-C823D2039464}"/>
              </a:ext>
            </a:extLst>
          </p:cNvPr>
          <p:cNvSpPr txBox="1"/>
          <p:nvPr/>
        </p:nvSpPr>
        <p:spPr>
          <a:xfrm>
            <a:off x="6365149" y="3632711"/>
            <a:ext cx="5065361" cy="646331"/>
          </a:xfrm>
          <a:prstGeom prst="rect">
            <a:avLst/>
          </a:prstGeom>
          <a:noFill/>
        </p:spPr>
        <p:txBody>
          <a:bodyPr wrap="none" rtlCol="0">
            <a:spAutoFit/>
          </a:bodyPr>
          <a:lstStyle/>
          <a:p>
            <a:r>
              <a:rPr lang="es-MX" dirty="0"/>
              <a:t>En los segmentos primarios: /data1/</a:t>
            </a:r>
            <a:r>
              <a:rPr lang="es-MX" dirty="0" err="1"/>
              <a:t>primary</a:t>
            </a:r>
            <a:r>
              <a:rPr lang="es-MX" dirty="0"/>
              <a:t>/gpseg0</a:t>
            </a:r>
          </a:p>
          <a:p>
            <a:r>
              <a:rPr lang="es-MX" dirty="0"/>
              <a:t>Ver </a:t>
            </a:r>
            <a:r>
              <a:rPr lang="es-MX" dirty="0" err="1"/>
              <a:t>gpstate</a:t>
            </a:r>
            <a:r>
              <a:rPr lang="es-MX" dirty="0"/>
              <a:t> –s para mas detalle en tu configuración:</a:t>
            </a:r>
          </a:p>
        </p:txBody>
      </p:sp>
      <p:sp>
        <p:nvSpPr>
          <p:cNvPr id="4" name="CuadroTexto 3">
            <a:extLst>
              <a:ext uri="{FF2B5EF4-FFF2-40B4-BE49-F238E27FC236}">
                <a16:creationId xmlns:a16="http://schemas.microsoft.com/office/drawing/2014/main" id="{3E99E467-61D9-4B3A-96B5-5EE66FE6FC81}"/>
              </a:ext>
            </a:extLst>
          </p:cNvPr>
          <p:cNvSpPr txBox="1"/>
          <p:nvPr/>
        </p:nvSpPr>
        <p:spPr>
          <a:xfrm>
            <a:off x="6365149" y="4558084"/>
            <a:ext cx="4927242" cy="923330"/>
          </a:xfrm>
          <a:prstGeom prst="rect">
            <a:avLst/>
          </a:prstGeom>
          <a:noFill/>
        </p:spPr>
        <p:txBody>
          <a:bodyPr wrap="square" rtlCol="0">
            <a:spAutoFit/>
          </a:bodyPr>
          <a:lstStyle/>
          <a:p>
            <a:r>
              <a:rPr lang="es-MX" dirty="0">
                <a:hlinkClick r:id="rId3"/>
              </a:rPr>
              <a:t>https://greenplum.docs.pivotal.io/6-20/ref_guide/config_params/guc_category-list.html#guc-cat-list</a:t>
            </a:r>
            <a:endParaRPr lang="es-MX" dirty="0"/>
          </a:p>
        </p:txBody>
      </p:sp>
    </p:spTree>
    <p:extLst>
      <p:ext uri="{BB962C8B-B14F-4D97-AF65-F5344CB8AC3E}">
        <p14:creationId xmlns:p14="http://schemas.microsoft.com/office/powerpoint/2010/main" val="3221574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0422-E638-4AF4-B952-32DCE84AA672}"/>
              </a:ext>
            </a:extLst>
          </p:cNvPr>
          <p:cNvSpPr>
            <a:spLocks noGrp="1"/>
          </p:cNvSpPr>
          <p:nvPr>
            <p:ph type="title"/>
          </p:nvPr>
        </p:nvSpPr>
        <p:spPr>
          <a:xfrm>
            <a:off x="838200" y="365125"/>
            <a:ext cx="10515600" cy="1325563"/>
          </a:xfrm>
        </p:spPr>
        <p:txBody>
          <a:bodyPr anchor="ctr">
            <a:normAutofit/>
          </a:bodyPr>
          <a:lstStyle/>
          <a:p>
            <a:r>
              <a:rPr lang="en-US"/>
              <a:t>Command Center</a:t>
            </a:r>
            <a:endParaRPr lang="es-MX"/>
          </a:p>
        </p:txBody>
      </p:sp>
      <p:sp>
        <p:nvSpPr>
          <p:cNvPr id="3" name="Content Placeholder 2">
            <a:extLst>
              <a:ext uri="{FF2B5EF4-FFF2-40B4-BE49-F238E27FC236}">
                <a16:creationId xmlns:a16="http://schemas.microsoft.com/office/drawing/2014/main" id="{CDF49AC7-5788-402F-B10B-971F6D4516B9}"/>
              </a:ext>
            </a:extLst>
          </p:cNvPr>
          <p:cNvSpPr>
            <a:spLocks noGrp="1"/>
          </p:cNvSpPr>
          <p:nvPr>
            <p:ph sz="half" idx="1"/>
          </p:nvPr>
        </p:nvSpPr>
        <p:spPr>
          <a:xfrm>
            <a:off x="838200" y="1825625"/>
            <a:ext cx="5181600" cy="4351338"/>
          </a:xfrm>
        </p:spPr>
        <p:txBody>
          <a:bodyPr>
            <a:normAutofit/>
          </a:bodyPr>
          <a:lstStyle/>
          <a:p>
            <a:r>
              <a:rPr lang="es-MX" sz="2200"/>
              <a:t>El centro de comando nos permite realizar un monitoreo del </a:t>
            </a:r>
            <a:r>
              <a:rPr lang="es-MX" sz="2200" err="1"/>
              <a:t>cluster</a:t>
            </a:r>
            <a:r>
              <a:rPr lang="es-MX" sz="2200"/>
              <a:t> de Greenplum en tiempo real.</a:t>
            </a:r>
          </a:p>
          <a:p>
            <a:r>
              <a:rPr lang="es-MX" sz="2200"/>
              <a:t>Analizar la salud del mismo, verificar que los nodos estén funcionando correctamente</a:t>
            </a:r>
          </a:p>
          <a:p>
            <a:r>
              <a:rPr lang="es-MX" sz="2200"/>
              <a:t>Llevar a cabo tareas de administración, como asignar permisos, crear roles.</a:t>
            </a:r>
          </a:p>
          <a:p>
            <a:r>
              <a:rPr lang="es-MX" sz="2200"/>
              <a:t>Revisar estadísticas de consultas en ejecución en tiempo real </a:t>
            </a:r>
          </a:p>
        </p:txBody>
      </p:sp>
      <p:pic>
        <p:nvPicPr>
          <p:cNvPr id="7" name="Imagen 6" descr="Interfaz de usuario gráfica, Aplicación, Tabla, Excel&#10;&#10;Descripción generada automáticamente">
            <a:extLst>
              <a:ext uri="{FF2B5EF4-FFF2-40B4-BE49-F238E27FC236}">
                <a16:creationId xmlns:a16="http://schemas.microsoft.com/office/drawing/2014/main" id="{14496735-10B4-49A0-ACCA-554C7DB81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647601"/>
            <a:ext cx="5181600" cy="2707386"/>
          </a:xfrm>
          <a:prstGeom prst="rect">
            <a:avLst/>
          </a:prstGeom>
          <a:noFill/>
        </p:spPr>
      </p:pic>
    </p:spTree>
    <p:extLst>
      <p:ext uri="{BB962C8B-B14F-4D97-AF65-F5344CB8AC3E}">
        <p14:creationId xmlns:p14="http://schemas.microsoft.com/office/powerpoint/2010/main" val="2263137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0422-E638-4AF4-B952-32DCE84AA672}"/>
              </a:ext>
            </a:extLst>
          </p:cNvPr>
          <p:cNvSpPr>
            <a:spLocks noGrp="1"/>
          </p:cNvSpPr>
          <p:nvPr>
            <p:ph type="title"/>
          </p:nvPr>
        </p:nvSpPr>
        <p:spPr>
          <a:xfrm>
            <a:off x="838200" y="365125"/>
            <a:ext cx="10515600" cy="1325563"/>
          </a:xfrm>
        </p:spPr>
        <p:txBody>
          <a:bodyPr anchor="ctr">
            <a:normAutofit/>
          </a:bodyPr>
          <a:lstStyle/>
          <a:p>
            <a:r>
              <a:rPr lang="en-US"/>
              <a:t>Command Center</a:t>
            </a:r>
            <a:endParaRPr lang="es-MX"/>
          </a:p>
        </p:txBody>
      </p:sp>
      <p:pic>
        <p:nvPicPr>
          <p:cNvPr id="8" name="Imagen 7">
            <a:extLst>
              <a:ext uri="{FF2B5EF4-FFF2-40B4-BE49-F238E27FC236}">
                <a16:creationId xmlns:a16="http://schemas.microsoft.com/office/drawing/2014/main" id="{7DAC4903-C29F-4C19-8C2C-56D16D95B306}"/>
              </a:ext>
            </a:extLst>
          </p:cNvPr>
          <p:cNvPicPr>
            <a:picLocks noChangeAspect="1"/>
          </p:cNvPicPr>
          <p:nvPr/>
        </p:nvPicPr>
        <p:blipFill>
          <a:blip r:embed="rId2"/>
          <a:stretch>
            <a:fillRect/>
          </a:stretch>
        </p:blipFill>
        <p:spPr>
          <a:xfrm>
            <a:off x="2656207" y="1825625"/>
            <a:ext cx="6879585" cy="4351338"/>
          </a:xfrm>
          <a:prstGeom prst="rect">
            <a:avLst/>
          </a:prstGeom>
          <a:noFill/>
        </p:spPr>
      </p:pic>
    </p:spTree>
    <p:extLst>
      <p:ext uri="{BB962C8B-B14F-4D97-AF65-F5344CB8AC3E}">
        <p14:creationId xmlns:p14="http://schemas.microsoft.com/office/powerpoint/2010/main" val="3108204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CA828-ED5A-4876-AE08-C5C9C5025506}"/>
              </a:ext>
            </a:extLst>
          </p:cNvPr>
          <p:cNvSpPr>
            <a:spLocks noGrp="1"/>
          </p:cNvSpPr>
          <p:nvPr>
            <p:ph type="title"/>
          </p:nvPr>
        </p:nvSpPr>
        <p:spPr/>
        <p:txBody>
          <a:bodyPr/>
          <a:lstStyle/>
          <a:p>
            <a:r>
              <a:rPr lang="es-MX" dirty="0"/>
              <a:t>Notas</a:t>
            </a:r>
          </a:p>
        </p:txBody>
      </p:sp>
      <p:sp>
        <p:nvSpPr>
          <p:cNvPr id="3" name="Marcador de contenido 2">
            <a:extLst>
              <a:ext uri="{FF2B5EF4-FFF2-40B4-BE49-F238E27FC236}">
                <a16:creationId xmlns:a16="http://schemas.microsoft.com/office/drawing/2014/main" id="{ABBD6BD1-4D94-4310-854B-5802333F8584}"/>
              </a:ext>
            </a:extLst>
          </p:cNvPr>
          <p:cNvSpPr>
            <a:spLocks noGrp="1"/>
          </p:cNvSpPr>
          <p:nvPr>
            <p:ph sz="half" idx="1"/>
          </p:nvPr>
        </p:nvSpPr>
        <p:spPr/>
        <p:txBody>
          <a:bodyPr>
            <a:normAutofit/>
          </a:bodyPr>
          <a:lstStyle/>
          <a:p>
            <a:pPr algn="just"/>
            <a:r>
              <a:rPr lang="es-MX" sz="2000" dirty="0">
                <a:latin typeface="+mn-lt"/>
              </a:rPr>
              <a:t>La instalación del </a:t>
            </a:r>
            <a:r>
              <a:rPr lang="es-MX" sz="2000" dirty="0" err="1">
                <a:latin typeface="+mn-lt"/>
              </a:rPr>
              <a:t>Command</a:t>
            </a:r>
            <a:r>
              <a:rPr lang="es-MX" sz="2000" dirty="0">
                <a:latin typeface="+mn-lt"/>
              </a:rPr>
              <a:t> Center esta Controlada por VMware:</a:t>
            </a:r>
          </a:p>
          <a:p>
            <a:pPr algn="just"/>
            <a:r>
              <a:rPr lang="es-MX" sz="2000" dirty="0">
                <a:latin typeface="+mn-lt"/>
                <a:hlinkClick r:id="rId2"/>
              </a:rPr>
              <a:t>https://network.pivotal.io/products/gpdb-command-center</a:t>
            </a:r>
            <a:endParaRPr lang="es-MX" sz="2000" dirty="0">
              <a:latin typeface="+mn-lt"/>
            </a:endParaRPr>
          </a:p>
          <a:p>
            <a:pPr algn="just"/>
            <a:r>
              <a:rPr lang="es-MX" sz="2000" dirty="0">
                <a:latin typeface="+mn-lt"/>
              </a:rPr>
              <a:t>La instalación en un ambiente productivo involucra cambiar parámetros en el </a:t>
            </a:r>
            <a:r>
              <a:rPr lang="es-MX" sz="2000" dirty="0" err="1">
                <a:latin typeface="+mn-lt"/>
              </a:rPr>
              <a:t>Kernel</a:t>
            </a:r>
            <a:r>
              <a:rPr lang="es-MX" sz="2000" dirty="0">
                <a:latin typeface="+mn-lt"/>
              </a:rPr>
              <a:t>, configurar la red interna, instalar Greenplum N veces una para cada nodo, en cada nodo crear un archivo de hosts, etc. Lo cual es costoso en términos de tiempo. </a:t>
            </a:r>
          </a:p>
        </p:txBody>
      </p:sp>
      <p:sp>
        <p:nvSpPr>
          <p:cNvPr id="4" name="Marcador de contenido 3">
            <a:extLst>
              <a:ext uri="{FF2B5EF4-FFF2-40B4-BE49-F238E27FC236}">
                <a16:creationId xmlns:a16="http://schemas.microsoft.com/office/drawing/2014/main" id="{245B1ABB-D208-4272-B295-369E551D9875}"/>
              </a:ext>
            </a:extLst>
          </p:cNvPr>
          <p:cNvSpPr>
            <a:spLocks noGrp="1"/>
          </p:cNvSpPr>
          <p:nvPr>
            <p:ph sz="half" idx="2"/>
          </p:nvPr>
        </p:nvSpPr>
        <p:spPr/>
        <p:txBody>
          <a:bodyPr>
            <a:normAutofit/>
          </a:bodyPr>
          <a:lstStyle/>
          <a:p>
            <a:r>
              <a:rPr lang="es-MX" sz="2000" dirty="0">
                <a:latin typeface="+mn-lt"/>
              </a:rPr>
              <a:t>Hay pasos que no son considerados en el manual de instalación y que deben resolverse por tu cuenta, para lo cual hay poca documentación.</a:t>
            </a:r>
          </a:p>
          <a:p>
            <a:r>
              <a:rPr lang="es-MX" sz="2000" dirty="0">
                <a:latin typeface="+mn-lt"/>
              </a:rPr>
              <a:t>Para mayor detalle seguir el manual: </a:t>
            </a:r>
            <a:r>
              <a:rPr lang="es-MX" sz="2000" dirty="0">
                <a:latin typeface="+mn-lt"/>
                <a:hlinkClick r:id="rId3"/>
              </a:rPr>
              <a:t>https://greenplum.docs.pivotal.io/6-20/install_guide/init_gpdb.html</a:t>
            </a:r>
            <a:endParaRPr lang="es-MX" sz="2000" dirty="0">
              <a:latin typeface="+mn-lt"/>
            </a:endParaRPr>
          </a:p>
        </p:txBody>
      </p:sp>
    </p:spTree>
    <p:extLst>
      <p:ext uri="{BB962C8B-B14F-4D97-AF65-F5344CB8AC3E}">
        <p14:creationId xmlns:p14="http://schemas.microsoft.com/office/powerpoint/2010/main" val="1095662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22EF2-57CB-4205-959F-2805923FCD47}"/>
              </a:ext>
            </a:extLst>
          </p:cNvPr>
          <p:cNvSpPr>
            <a:spLocks noGrp="1"/>
          </p:cNvSpPr>
          <p:nvPr>
            <p:ph type="title"/>
          </p:nvPr>
        </p:nvSpPr>
        <p:spPr/>
        <p:txBody>
          <a:bodyPr/>
          <a:lstStyle/>
          <a:p>
            <a:r>
              <a:rPr lang="es-MX" dirty="0"/>
              <a:t>Greenplum</a:t>
            </a:r>
          </a:p>
        </p:txBody>
      </p:sp>
      <p:sp>
        <p:nvSpPr>
          <p:cNvPr id="3" name="Marcador de contenido 2">
            <a:extLst>
              <a:ext uri="{FF2B5EF4-FFF2-40B4-BE49-F238E27FC236}">
                <a16:creationId xmlns:a16="http://schemas.microsoft.com/office/drawing/2014/main" id="{763321A9-E0C3-4841-8456-4C904336B5F9}"/>
              </a:ext>
            </a:extLst>
          </p:cNvPr>
          <p:cNvSpPr>
            <a:spLocks noGrp="1"/>
          </p:cNvSpPr>
          <p:nvPr>
            <p:ph idx="1"/>
          </p:nvPr>
        </p:nvSpPr>
        <p:spPr>
          <a:xfrm>
            <a:off x="838200" y="1825625"/>
            <a:ext cx="7571763" cy="4351338"/>
          </a:xfrm>
        </p:spPr>
        <p:txBody>
          <a:bodyPr/>
          <a:lstStyle/>
          <a:p>
            <a:pPr>
              <a:buFont typeface="Wingdings" panose="05000000000000000000" pitchFamily="2" charset="2"/>
              <a:buChar char="§"/>
            </a:pPr>
            <a:r>
              <a:rPr lang="es-MX" dirty="0"/>
              <a:t>Super usuario </a:t>
            </a:r>
          </a:p>
          <a:p>
            <a:pPr marL="0" indent="0">
              <a:buNone/>
            </a:pPr>
            <a:r>
              <a:rPr lang="es-MX" dirty="0"/>
              <a:t>En Greenplum se pueden definir super usuarios, los cuales no son controlados ni limitados por ningún permiso dentro de la base de datos.</a:t>
            </a:r>
          </a:p>
          <a:p>
            <a:pPr>
              <a:buFont typeface="Wingdings" panose="05000000000000000000" pitchFamily="2" charset="2"/>
              <a:buChar char="§"/>
            </a:pPr>
            <a:r>
              <a:rPr lang="es-MX" dirty="0" err="1"/>
              <a:t>Ownership</a:t>
            </a:r>
            <a:endParaRPr lang="es-MX" dirty="0"/>
          </a:p>
          <a:p>
            <a:pPr marL="0" indent="0">
              <a:buNone/>
            </a:pPr>
            <a:r>
              <a:rPr lang="es-MX" dirty="0"/>
              <a:t>El usuario que crea un objeto en la base de datos se convierte en el </a:t>
            </a:r>
            <a:r>
              <a:rPr lang="es-MX" dirty="0" err="1"/>
              <a:t>Owner</a:t>
            </a:r>
            <a:r>
              <a:rPr lang="es-MX" dirty="0"/>
              <a:t> por defecto y eso le garantiza poder modificar el objeto sin restricción.</a:t>
            </a:r>
          </a:p>
          <a:p>
            <a:pPr marL="0" indent="0">
              <a:buNone/>
            </a:pPr>
            <a:endParaRPr lang="es-MX" dirty="0"/>
          </a:p>
        </p:txBody>
      </p:sp>
      <p:pic>
        <p:nvPicPr>
          <p:cNvPr id="9" name="Imagen 8">
            <a:extLst>
              <a:ext uri="{FF2B5EF4-FFF2-40B4-BE49-F238E27FC236}">
                <a16:creationId xmlns:a16="http://schemas.microsoft.com/office/drawing/2014/main" id="{5DA8BCED-0BD0-40F4-B34A-028ED4B5F4B0}"/>
              </a:ext>
            </a:extLst>
          </p:cNvPr>
          <p:cNvPicPr>
            <a:picLocks noChangeAspect="1"/>
          </p:cNvPicPr>
          <p:nvPr/>
        </p:nvPicPr>
        <p:blipFill>
          <a:blip r:embed="rId2"/>
          <a:stretch>
            <a:fillRect/>
          </a:stretch>
        </p:blipFill>
        <p:spPr>
          <a:xfrm>
            <a:off x="8409963" y="2701887"/>
            <a:ext cx="3391074" cy="1454225"/>
          </a:xfrm>
          <a:prstGeom prst="rect">
            <a:avLst/>
          </a:prstGeom>
        </p:spPr>
      </p:pic>
    </p:spTree>
    <p:extLst>
      <p:ext uri="{BB962C8B-B14F-4D97-AF65-F5344CB8AC3E}">
        <p14:creationId xmlns:p14="http://schemas.microsoft.com/office/powerpoint/2010/main" val="3256223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administration – create group</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618407"/>
            <a:ext cx="6586057" cy="4558556"/>
          </a:xfrm>
        </p:spPr>
        <p:txBody>
          <a:bodyPr>
            <a:normAutofit/>
          </a:bodyPr>
          <a:lstStyle/>
          <a:p>
            <a:pPr algn="just"/>
            <a:r>
              <a:rPr lang="es-MX" dirty="0"/>
              <a:t>En Greenplum se manejan Roles (pueden representar un solo usuario o un grupo de los mismos;</a:t>
            </a:r>
          </a:p>
          <a:p>
            <a:r>
              <a:rPr lang="es-MX" dirty="0" err="1">
                <a:solidFill>
                  <a:srgbClr val="0070C0"/>
                </a:solidFill>
              </a:rPr>
              <a:t>Create</a:t>
            </a:r>
            <a:r>
              <a:rPr lang="es-MX" dirty="0">
                <a:solidFill>
                  <a:srgbClr val="0070C0"/>
                </a:solidFill>
              </a:rPr>
              <a:t> role [</a:t>
            </a:r>
            <a:r>
              <a:rPr lang="es-MX" dirty="0" err="1"/>
              <a:t>name</a:t>
            </a:r>
            <a:r>
              <a:rPr lang="es-MX" dirty="0"/>
              <a:t>] </a:t>
            </a:r>
            <a:r>
              <a:rPr lang="es-MX" dirty="0" err="1">
                <a:solidFill>
                  <a:srgbClr val="0070C0"/>
                </a:solidFill>
              </a:rPr>
              <a:t>with</a:t>
            </a:r>
            <a:r>
              <a:rPr lang="es-MX" dirty="0"/>
              <a:t>;</a:t>
            </a:r>
            <a:endParaRPr lang="es-MX" dirty="0">
              <a:solidFill>
                <a:schemeClr val="tx1"/>
              </a:solidFill>
            </a:endParaRPr>
          </a:p>
          <a:p>
            <a:pPr lvl="1"/>
            <a:r>
              <a:rPr lang="es-MX" dirty="0" err="1">
                <a:solidFill>
                  <a:schemeClr val="tx1"/>
                </a:solidFill>
              </a:rPr>
              <a:t>Superuser</a:t>
            </a:r>
            <a:endParaRPr lang="es-MX" dirty="0">
              <a:solidFill>
                <a:schemeClr val="tx1"/>
              </a:solidFill>
            </a:endParaRPr>
          </a:p>
          <a:p>
            <a:pPr lvl="1"/>
            <a:r>
              <a:rPr lang="es-MX" dirty="0" err="1">
                <a:solidFill>
                  <a:schemeClr val="tx1"/>
                </a:solidFill>
              </a:rPr>
              <a:t>Createdb</a:t>
            </a:r>
            <a:endParaRPr lang="es-MX" dirty="0">
              <a:solidFill>
                <a:schemeClr val="tx1"/>
              </a:solidFill>
            </a:endParaRPr>
          </a:p>
          <a:p>
            <a:pPr lvl="1"/>
            <a:r>
              <a:rPr lang="es-MX" dirty="0" err="1">
                <a:solidFill>
                  <a:schemeClr val="tx1"/>
                </a:solidFill>
              </a:rPr>
              <a:t>Createrole</a:t>
            </a:r>
            <a:endParaRPr lang="es-MX" dirty="0">
              <a:solidFill>
                <a:schemeClr val="tx1"/>
              </a:solidFill>
            </a:endParaRPr>
          </a:p>
          <a:p>
            <a:pPr lvl="1"/>
            <a:r>
              <a:rPr lang="es-MX" dirty="0" err="1">
                <a:solidFill>
                  <a:schemeClr val="tx1"/>
                </a:solidFill>
              </a:rPr>
              <a:t>Login</a:t>
            </a:r>
            <a:r>
              <a:rPr lang="es-MX" dirty="0">
                <a:solidFill>
                  <a:schemeClr val="tx1"/>
                </a:solidFill>
              </a:rPr>
              <a:t> | </a:t>
            </a:r>
            <a:r>
              <a:rPr lang="es-MX" dirty="0" err="1">
                <a:solidFill>
                  <a:schemeClr val="tx1"/>
                </a:solidFill>
              </a:rPr>
              <a:t>nologin</a:t>
            </a:r>
            <a:endParaRPr lang="es-MX" dirty="0">
              <a:solidFill>
                <a:schemeClr val="tx1"/>
              </a:solidFill>
            </a:endParaRPr>
          </a:p>
          <a:p>
            <a:pPr lvl="1"/>
            <a:r>
              <a:rPr lang="es-MX" dirty="0" err="1">
                <a:solidFill>
                  <a:schemeClr val="tx1"/>
                </a:solidFill>
              </a:rPr>
              <a:t>Connection</a:t>
            </a:r>
            <a:r>
              <a:rPr lang="es-MX" dirty="0">
                <a:solidFill>
                  <a:schemeClr val="tx1"/>
                </a:solidFill>
              </a:rPr>
              <a:t> </a:t>
            </a:r>
            <a:r>
              <a:rPr lang="es-MX" dirty="0" err="1">
                <a:solidFill>
                  <a:schemeClr val="tx1"/>
                </a:solidFill>
              </a:rPr>
              <a:t>limit</a:t>
            </a:r>
            <a:r>
              <a:rPr lang="es-MX" dirty="0">
                <a:solidFill>
                  <a:schemeClr val="tx1"/>
                </a:solidFill>
              </a:rPr>
              <a:t> </a:t>
            </a:r>
            <a:r>
              <a:rPr lang="es-MX" i="1" dirty="0" err="1">
                <a:solidFill>
                  <a:schemeClr val="tx1"/>
                </a:solidFill>
              </a:rPr>
              <a:t>connlimit</a:t>
            </a:r>
            <a:endParaRPr lang="es-MX" i="1" dirty="0">
              <a:solidFill>
                <a:schemeClr val="tx1"/>
              </a:solidFill>
            </a:endParaRPr>
          </a:p>
          <a:p>
            <a:pPr lvl="1"/>
            <a:r>
              <a:rPr lang="es-MX" dirty="0" err="1">
                <a:solidFill>
                  <a:schemeClr val="tx1"/>
                </a:solidFill>
              </a:rPr>
              <a:t>encrypted</a:t>
            </a:r>
            <a:r>
              <a:rPr lang="es-MX" dirty="0">
                <a:solidFill>
                  <a:schemeClr val="tx1"/>
                </a:solidFill>
              </a:rPr>
              <a:t> </a:t>
            </a:r>
            <a:r>
              <a:rPr lang="es-MX" dirty="0" err="1">
                <a:solidFill>
                  <a:schemeClr val="tx1"/>
                </a:solidFill>
              </a:rPr>
              <a:t>password</a:t>
            </a:r>
            <a:r>
              <a:rPr lang="es-MX" dirty="0">
                <a:solidFill>
                  <a:schemeClr val="tx1"/>
                </a:solidFill>
              </a:rPr>
              <a:t> </a:t>
            </a:r>
            <a:r>
              <a:rPr lang="es-MX" dirty="0"/>
              <a:t>‘</a:t>
            </a:r>
            <a:r>
              <a:rPr lang="es-MX" dirty="0" err="1"/>
              <a:t>password</a:t>
            </a:r>
            <a:r>
              <a:rPr lang="es-MX" dirty="0"/>
              <a:t>’</a:t>
            </a:r>
          </a:p>
        </p:txBody>
      </p:sp>
      <p:pic>
        <p:nvPicPr>
          <p:cNvPr id="5" name="Imagen 4" descr="Forma, Círculo&#10;&#10;Descripción generada automáticamente">
            <a:extLst>
              <a:ext uri="{FF2B5EF4-FFF2-40B4-BE49-F238E27FC236}">
                <a16:creationId xmlns:a16="http://schemas.microsoft.com/office/drawing/2014/main" id="{8D7AD6C2-D6EA-4C28-8A0B-90B0B0946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0820" y="2949526"/>
            <a:ext cx="2220400" cy="2495404"/>
          </a:xfrm>
          <a:prstGeom prst="rect">
            <a:avLst/>
          </a:prstGeom>
        </p:spPr>
      </p:pic>
    </p:spTree>
    <p:extLst>
      <p:ext uri="{BB962C8B-B14F-4D97-AF65-F5344CB8AC3E}">
        <p14:creationId xmlns:p14="http://schemas.microsoft.com/office/powerpoint/2010/main" val="821940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6C5A-3439-41C6-A381-4A4BA48ECEFD}"/>
              </a:ext>
            </a:extLst>
          </p:cNvPr>
          <p:cNvSpPr>
            <a:spLocks noGrp="1"/>
          </p:cNvSpPr>
          <p:nvPr>
            <p:ph type="title"/>
          </p:nvPr>
        </p:nvSpPr>
        <p:spPr/>
        <p:txBody>
          <a:bodyPr>
            <a:normAutofit fontScale="90000"/>
          </a:bodyPr>
          <a:lstStyle/>
          <a:p>
            <a:r>
              <a:rPr lang="en-US"/>
              <a:t>Greenplum administration – create users</a:t>
            </a:r>
            <a:endParaRPr lang="es-MX"/>
          </a:p>
        </p:txBody>
      </p:sp>
      <p:sp>
        <p:nvSpPr>
          <p:cNvPr id="3" name="Content Placeholder 2">
            <a:extLst>
              <a:ext uri="{FF2B5EF4-FFF2-40B4-BE49-F238E27FC236}">
                <a16:creationId xmlns:a16="http://schemas.microsoft.com/office/drawing/2014/main" id="{B0A6BD09-2C8D-49D0-B3C3-C3C049B4993F}"/>
              </a:ext>
            </a:extLst>
          </p:cNvPr>
          <p:cNvSpPr>
            <a:spLocks noGrp="1"/>
          </p:cNvSpPr>
          <p:nvPr>
            <p:ph idx="1"/>
          </p:nvPr>
        </p:nvSpPr>
        <p:spPr>
          <a:xfrm>
            <a:off x="838200" y="1825625"/>
            <a:ext cx="5910743" cy="4351338"/>
          </a:xfrm>
        </p:spPr>
        <p:txBody>
          <a:bodyPr>
            <a:normAutofit/>
          </a:bodyPr>
          <a:lstStyle/>
          <a:p>
            <a:r>
              <a:rPr lang="es-MX" dirty="0">
                <a:solidFill>
                  <a:srgbClr val="0070C0"/>
                </a:solidFill>
              </a:rPr>
              <a:t>CREATE ROLE </a:t>
            </a:r>
            <a:r>
              <a:rPr lang="es-MX" dirty="0" err="1">
                <a:solidFill>
                  <a:schemeClr val="tx1"/>
                </a:solidFill>
              </a:rPr>
              <a:t>finanzas_read</a:t>
            </a:r>
            <a:r>
              <a:rPr lang="es-MX" dirty="0">
                <a:solidFill>
                  <a:schemeClr val="tx1"/>
                </a:solidFill>
              </a:rPr>
              <a:t> </a:t>
            </a:r>
            <a:r>
              <a:rPr lang="es-MX" dirty="0">
                <a:solidFill>
                  <a:srgbClr val="0070C0"/>
                </a:solidFill>
              </a:rPr>
              <a:t>NOLOGIN;</a:t>
            </a:r>
            <a:r>
              <a:rPr lang="es-MX" dirty="0"/>
              <a:t> </a:t>
            </a:r>
          </a:p>
          <a:p>
            <a:r>
              <a:rPr lang="es-MX" dirty="0">
                <a:solidFill>
                  <a:srgbClr val="0070C0"/>
                </a:solidFill>
              </a:rPr>
              <a:t>GRANT SELECT </a:t>
            </a:r>
            <a:r>
              <a:rPr lang="es-MX" dirty="0" err="1"/>
              <a:t>on</a:t>
            </a:r>
            <a:r>
              <a:rPr lang="es-MX" dirty="0"/>
              <a:t> </a:t>
            </a:r>
            <a:r>
              <a:rPr lang="es-MX" dirty="0" err="1"/>
              <a:t>all</a:t>
            </a:r>
            <a:r>
              <a:rPr lang="es-MX" dirty="0"/>
              <a:t> tables </a:t>
            </a:r>
            <a:r>
              <a:rPr lang="es-MX" dirty="0">
                <a:solidFill>
                  <a:srgbClr val="0070C0"/>
                </a:solidFill>
              </a:rPr>
              <a:t>IN</a:t>
            </a:r>
            <a:r>
              <a:rPr lang="es-MX" dirty="0"/>
              <a:t> </a:t>
            </a:r>
            <a:r>
              <a:rPr lang="es-MX" dirty="0" err="1"/>
              <a:t>Schema</a:t>
            </a:r>
            <a:r>
              <a:rPr lang="es-MX" dirty="0"/>
              <a:t> finanzas </a:t>
            </a:r>
            <a:r>
              <a:rPr lang="es-MX" dirty="0">
                <a:solidFill>
                  <a:srgbClr val="0070C0"/>
                </a:solidFill>
              </a:rPr>
              <a:t>TO</a:t>
            </a:r>
            <a:r>
              <a:rPr lang="es-MX" dirty="0"/>
              <a:t> </a:t>
            </a:r>
            <a:r>
              <a:rPr lang="es-MX" dirty="0" err="1"/>
              <a:t>finanzas_read</a:t>
            </a:r>
            <a:endParaRPr lang="es-MX" dirty="0"/>
          </a:p>
          <a:p>
            <a:r>
              <a:rPr lang="es-MX" dirty="0">
                <a:solidFill>
                  <a:srgbClr val="0070C0"/>
                </a:solidFill>
              </a:rPr>
              <a:t>CREATE ROLE </a:t>
            </a:r>
            <a:r>
              <a:rPr lang="es-MX" dirty="0"/>
              <a:t>app1 </a:t>
            </a:r>
            <a:r>
              <a:rPr lang="es-MX" dirty="0">
                <a:solidFill>
                  <a:srgbClr val="0070C0"/>
                </a:solidFill>
              </a:rPr>
              <a:t>LOGIN WITH ENCRYPTED PASSWORD</a:t>
            </a:r>
            <a:r>
              <a:rPr lang="es-MX" dirty="0"/>
              <a:t> ‘</a:t>
            </a:r>
            <a:r>
              <a:rPr lang="es-MX" dirty="0" err="1"/>
              <a:t>pass</a:t>
            </a:r>
            <a:r>
              <a:rPr lang="es-MX" dirty="0"/>
              <a:t>’;</a:t>
            </a:r>
          </a:p>
          <a:p>
            <a:r>
              <a:rPr lang="es-MX" dirty="0">
                <a:solidFill>
                  <a:srgbClr val="0070C0"/>
                </a:solidFill>
              </a:rPr>
              <a:t>GRANT</a:t>
            </a:r>
            <a:r>
              <a:rPr lang="es-MX" dirty="0"/>
              <a:t> </a:t>
            </a:r>
            <a:r>
              <a:rPr lang="es-MX" dirty="0" err="1"/>
              <a:t>finanzas_read</a:t>
            </a:r>
            <a:r>
              <a:rPr lang="es-MX" dirty="0"/>
              <a:t> </a:t>
            </a:r>
            <a:r>
              <a:rPr lang="es-MX" dirty="0">
                <a:solidFill>
                  <a:srgbClr val="0070C0"/>
                </a:solidFill>
              </a:rPr>
              <a:t>TO</a:t>
            </a:r>
            <a:r>
              <a:rPr lang="es-MX" dirty="0"/>
              <a:t> app1;</a:t>
            </a:r>
          </a:p>
        </p:txBody>
      </p:sp>
      <p:pic>
        <p:nvPicPr>
          <p:cNvPr id="4" name="Imagen 3" descr="Forma, Círculo&#10;&#10;Descripción generada automáticamente">
            <a:extLst>
              <a:ext uri="{FF2B5EF4-FFF2-40B4-BE49-F238E27FC236}">
                <a16:creationId xmlns:a16="http://schemas.microsoft.com/office/drawing/2014/main" id="{AE968397-920A-46CD-BEC3-AD9BFF842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4581" y="1690688"/>
            <a:ext cx="1433043" cy="1610530"/>
          </a:xfrm>
          <a:prstGeom prst="rect">
            <a:avLst/>
          </a:prstGeom>
        </p:spPr>
      </p:pic>
      <p:pic>
        <p:nvPicPr>
          <p:cNvPr id="5" name="Imagen 4" descr="Forma, Círculo&#10;&#10;Descripción generada automáticamente">
            <a:extLst>
              <a:ext uri="{FF2B5EF4-FFF2-40B4-BE49-F238E27FC236}">
                <a16:creationId xmlns:a16="http://schemas.microsoft.com/office/drawing/2014/main" id="{017864EC-142A-4F2E-8EA9-D90B88C81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3262" y="1690688"/>
            <a:ext cx="1433043" cy="1610530"/>
          </a:xfrm>
          <a:prstGeom prst="rect">
            <a:avLst/>
          </a:prstGeom>
        </p:spPr>
      </p:pic>
      <p:pic>
        <p:nvPicPr>
          <p:cNvPr id="6" name="Imagen 5" descr="Forma, Círculo&#10;&#10;Descripción generada automáticamente">
            <a:extLst>
              <a:ext uri="{FF2B5EF4-FFF2-40B4-BE49-F238E27FC236}">
                <a16:creationId xmlns:a16="http://schemas.microsoft.com/office/drawing/2014/main" id="{0C54DC26-8830-4134-AD78-F0340E708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482" y="5193958"/>
            <a:ext cx="749905" cy="842783"/>
          </a:xfrm>
          <a:prstGeom prst="rect">
            <a:avLst/>
          </a:prstGeom>
        </p:spPr>
      </p:pic>
      <p:pic>
        <p:nvPicPr>
          <p:cNvPr id="7" name="Imagen 6" descr="Forma, Círculo&#10;&#10;Descripción generada automáticamente">
            <a:extLst>
              <a:ext uri="{FF2B5EF4-FFF2-40B4-BE49-F238E27FC236}">
                <a16:creationId xmlns:a16="http://schemas.microsoft.com/office/drawing/2014/main" id="{403CC58D-A2BC-4AA8-9454-6C4D0E502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7624" y="5243195"/>
            <a:ext cx="749905" cy="842783"/>
          </a:xfrm>
          <a:prstGeom prst="rect">
            <a:avLst/>
          </a:prstGeom>
        </p:spPr>
      </p:pic>
      <p:pic>
        <p:nvPicPr>
          <p:cNvPr id="8" name="Imagen 7" descr="Forma, Círculo&#10;&#10;Descripción generada automáticamente">
            <a:extLst>
              <a:ext uri="{FF2B5EF4-FFF2-40B4-BE49-F238E27FC236}">
                <a16:creationId xmlns:a16="http://schemas.microsoft.com/office/drawing/2014/main" id="{FDAE8CE6-05C2-417D-9065-486B5D73D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8685" y="5245535"/>
            <a:ext cx="749905" cy="842783"/>
          </a:xfrm>
          <a:prstGeom prst="rect">
            <a:avLst/>
          </a:prstGeom>
        </p:spPr>
      </p:pic>
      <p:sp>
        <p:nvSpPr>
          <p:cNvPr id="9" name="CuadroTexto 8">
            <a:extLst>
              <a:ext uri="{FF2B5EF4-FFF2-40B4-BE49-F238E27FC236}">
                <a16:creationId xmlns:a16="http://schemas.microsoft.com/office/drawing/2014/main" id="{A142EB66-0561-4471-9BE4-36783ACCEAF8}"/>
              </a:ext>
            </a:extLst>
          </p:cNvPr>
          <p:cNvSpPr txBox="1"/>
          <p:nvPr/>
        </p:nvSpPr>
        <p:spPr>
          <a:xfrm>
            <a:off x="7855217" y="3439234"/>
            <a:ext cx="880434" cy="369332"/>
          </a:xfrm>
          <a:prstGeom prst="rect">
            <a:avLst/>
          </a:prstGeom>
          <a:noFill/>
        </p:spPr>
        <p:txBody>
          <a:bodyPr wrap="none" rtlCol="0">
            <a:spAutoFit/>
          </a:bodyPr>
          <a:lstStyle/>
          <a:p>
            <a:r>
              <a:rPr lang="es-MX" dirty="0"/>
              <a:t>Lectura</a:t>
            </a:r>
          </a:p>
        </p:txBody>
      </p:sp>
      <p:sp>
        <p:nvSpPr>
          <p:cNvPr id="10" name="CuadroTexto 9">
            <a:extLst>
              <a:ext uri="{FF2B5EF4-FFF2-40B4-BE49-F238E27FC236}">
                <a16:creationId xmlns:a16="http://schemas.microsoft.com/office/drawing/2014/main" id="{51876F2C-AE9D-446A-84D4-34471D79F061}"/>
              </a:ext>
            </a:extLst>
          </p:cNvPr>
          <p:cNvSpPr txBox="1"/>
          <p:nvPr/>
        </p:nvSpPr>
        <p:spPr>
          <a:xfrm>
            <a:off x="10149566" y="3372117"/>
            <a:ext cx="1002262" cy="369332"/>
          </a:xfrm>
          <a:prstGeom prst="rect">
            <a:avLst/>
          </a:prstGeom>
          <a:noFill/>
        </p:spPr>
        <p:txBody>
          <a:bodyPr wrap="none" rtlCol="0">
            <a:spAutoFit/>
          </a:bodyPr>
          <a:lstStyle/>
          <a:p>
            <a:r>
              <a:rPr lang="es-MX" dirty="0"/>
              <a:t>Escritura</a:t>
            </a:r>
          </a:p>
        </p:txBody>
      </p:sp>
      <p:cxnSp>
        <p:nvCxnSpPr>
          <p:cNvPr id="12" name="Conector recto de flecha 11">
            <a:extLst>
              <a:ext uri="{FF2B5EF4-FFF2-40B4-BE49-F238E27FC236}">
                <a16:creationId xmlns:a16="http://schemas.microsoft.com/office/drawing/2014/main" id="{66516F37-4122-4911-B9D7-4CBAF6D43951}"/>
              </a:ext>
            </a:extLst>
          </p:cNvPr>
          <p:cNvCxnSpPr>
            <a:stCxn id="9" idx="2"/>
          </p:cNvCxnSpPr>
          <p:nvPr/>
        </p:nvCxnSpPr>
        <p:spPr>
          <a:xfrm>
            <a:off x="8295434" y="3808566"/>
            <a:ext cx="15668" cy="1307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87FE0029-C9A5-490F-9DFF-EE22C0472B80}"/>
              </a:ext>
            </a:extLst>
          </p:cNvPr>
          <p:cNvCxnSpPr>
            <a:cxnSpLocks/>
            <a:stCxn id="10" idx="2"/>
          </p:cNvCxnSpPr>
          <p:nvPr/>
        </p:nvCxnSpPr>
        <p:spPr>
          <a:xfrm flipH="1">
            <a:off x="8431203" y="3741449"/>
            <a:ext cx="2219494" cy="1374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7438C67D-B23E-456D-8894-ECB10C8C1EB9}"/>
              </a:ext>
            </a:extLst>
          </p:cNvPr>
          <p:cNvCxnSpPr>
            <a:cxnSpLocks/>
            <a:stCxn id="10" idx="2"/>
            <a:endCxn id="7" idx="0"/>
          </p:cNvCxnSpPr>
          <p:nvPr/>
        </p:nvCxnSpPr>
        <p:spPr>
          <a:xfrm flipH="1">
            <a:off x="9402577" y="3741449"/>
            <a:ext cx="1248120" cy="1501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18D1C875-44C5-40BE-A445-867AF3205230}"/>
              </a:ext>
            </a:extLst>
          </p:cNvPr>
          <p:cNvCxnSpPr>
            <a:cxnSpLocks/>
            <a:stCxn id="9" idx="2"/>
            <a:endCxn id="8" idx="0"/>
          </p:cNvCxnSpPr>
          <p:nvPr/>
        </p:nvCxnSpPr>
        <p:spPr>
          <a:xfrm>
            <a:off x="8295434" y="3808566"/>
            <a:ext cx="2328204" cy="1436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744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administration – grant privileges</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9819"/>
            <a:ext cx="10515600" cy="4351338"/>
          </a:xfrm>
        </p:spPr>
        <p:txBody>
          <a:bodyPr/>
          <a:lstStyle/>
          <a:p>
            <a:pPr marL="0" indent="0">
              <a:buNone/>
            </a:pPr>
            <a:r>
              <a:rPr lang="es-MX" dirty="0"/>
              <a:t>El GRANT se puede utilizar a dos niveles:</a:t>
            </a:r>
          </a:p>
          <a:p>
            <a:pPr marL="0" indent="0">
              <a:buNone/>
            </a:pPr>
            <a:r>
              <a:rPr lang="es-MX" dirty="0"/>
              <a:t>-ROL</a:t>
            </a:r>
          </a:p>
          <a:p>
            <a:pPr marL="0" indent="0">
              <a:buNone/>
            </a:pPr>
            <a:r>
              <a:rPr lang="es-MX" dirty="0">
                <a:solidFill>
                  <a:srgbClr val="0070C0"/>
                </a:solidFill>
              </a:rPr>
              <a:t>	GRANT</a:t>
            </a:r>
            <a:r>
              <a:rPr lang="es-MX" dirty="0"/>
              <a:t> </a:t>
            </a:r>
            <a:r>
              <a:rPr lang="es-MX" dirty="0" err="1"/>
              <a:t>parent_role</a:t>
            </a:r>
            <a:r>
              <a:rPr lang="es-MX" dirty="0"/>
              <a:t> </a:t>
            </a:r>
            <a:r>
              <a:rPr lang="es-MX" dirty="0">
                <a:solidFill>
                  <a:srgbClr val="0070C0"/>
                </a:solidFill>
              </a:rPr>
              <a:t>TO</a:t>
            </a:r>
            <a:r>
              <a:rPr lang="es-MX" dirty="0"/>
              <a:t> </a:t>
            </a:r>
            <a:r>
              <a:rPr lang="es-MX" dirty="0" err="1"/>
              <a:t>member_role</a:t>
            </a:r>
            <a:r>
              <a:rPr lang="es-MX" dirty="0"/>
              <a:t>; </a:t>
            </a:r>
          </a:p>
          <a:p>
            <a:pPr marL="0" indent="0">
              <a:buNone/>
            </a:pPr>
            <a:r>
              <a:rPr lang="es-MX" dirty="0">
                <a:solidFill>
                  <a:schemeClr val="tx1"/>
                </a:solidFill>
              </a:rPr>
              <a:t>-Objeto</a:t>
            </a:r>
          </a:p>
          <a:p>
            <a:pPr marL="457200" lvl="1" indent="0">
              <a:buNone/>
            </a:pPr>
            <a:r>
              <a:rPr lang="es-MX" dirty="0">
                <a:solidFill>
                  <a:srgbClr val="0070C0"/>
                </a:solidFill>
              </a:rPr>
              <a:t>GRANT</a:t>
            </a:r>
            <a:r>
              <a:rPr lang="es-MX" dirty="0"/>
              <a:t> {</a:t>
            </a:r>
            <a:r>
              <a:rPr lang="es-MX" dirty="0" err="1"/>
              <a:t>select</a:t>
            </a:r>
            <a:r>
              <a:rPr lang="es-MX" dirty="0"/>
              <a:t>, </a:t>
            </a:r>
            <a:r>
              <a:rPr lang="es-MX" dirty="0" err="1"/>
              <a:t>usage</a:t>
            </a:r>
            <a:r>
              <a:rPr lang="es-MX" dirty="0"/>
              <a:t>} </a:t>
            </a:r>
            <a:r>
              <a:rPr lang="es-MX" dirty="0">
                <a:solidFill>
                  <a:srgbClr val="0070C0"/>
                </a:solidFill>
              </a:rPr>
              <a:t>ON SCHEMA TO</a:t>
            </a:r>
            <a:r>
              <a:rPr lang="es-MX" dirty="0"/>
              <a:t> {rol};</a:t>
            </a:r>
          </a:p>
          <a:p>
            <a:pPr marL="457200" lvl="1" indent="0">
              <a:buNone/>
            </a:pPr>
            <a:r>
              <a:rPr lang="es-MX" dirty="0">
                <a:solidFill>
                  <a:srgbClr val="0070C0"/>
                </a:solidFill>
              </a:rPr>
              <a:t>GRANT</a:t>
            </a:r>
            <a:r>
              <a:rPr lang="es-MX" dirty="0"/>
              <a:t> {</a:t>
            </a:r>
            <a:r>
              <a:rPr lang="es-MX" dirty="0" err="1"/>
              <a:t>select</a:t>
            </a:r>
            <a:r>
              <a:rPr lang="es-MX" dirty="0"/>
              <a:t>| </a:t>
            </a:r>
            <a:r>
              <a:rPr lang="es-MX" dirty="0" err="1"/>
              <a:t>update</a:t>
            </a:r>
            <a:r>
              <a:rPr lang="es-MX" dirty="0"/>
              <a:t> | </a:t>
            </a:r>
            <a:r>
              <a:rPr lang="es-MX" dirty="0" err="1"/>
              <a:t>delete</a:t>
            </a:r>
            <a:r>
              <a:rPr lang="es-MX" dirty="0"/>
              <a:t>| </a:t>
            </a:r>
            <a:r>
              <a:rPr lang="es-MX" dirty="0" err="1"/>
              <a:t>insert</a:t>
            </a:r>
            <a:r>
              <a:rPr lang="es-MX" dirty="0"/>
              <a:t>} </a:t>
            </a:r>
            <a:r>
              <a:rPr lang="es-MX" dirty="0">
                <a:solidFill>
                  <a:srgbClr val="0070C0"/>
                </a:solidFill>
              </a:rPr>
              <a:t>ON</a:t>
            </a:r>
            <a:r>
              <a:rPr lang="es-MX" dirty="0"/>
              <a:t> {table};</a:t>
            </a:r>
          </a:p>
          <a:p>
            <a:pPr marL="457200" lvl="1" indent="0">
              <a:buNone/>
            </a:pPr>
            <a:r>
              <a:rPr lang="es-MX" dirty="0">
                <a:solidFill>
                  <a:srgbClr val="0070C0"/>
                </a:solidFill>
              </a:rPr>
              <a:t>GRANT</a:t>
            </a:r>
            <a:r>
              <a:rPr lang="es-MX" dirty="0"/>
              <a:t> {</a:t>
            </a:r>
            <a:r>
              <a:rPr lang="es-MX" dirty="0" err="1"/>
              <a:t>select</a:t>
            </a:r>
            <a:r>
              <a:rPr lang="es-MX" dirty="0"/>
              <a:t>, </a:t>
            </a:r>
            <a:r>
              <a:rPr lang="es-MX" dirty="0" err="1"/>
              <a:t>usage</a:t>
            </a:r>
            <a:r>
              <a:rPr lang="es-MX" dirty="0"/>
              <a:t>} </a:t>
            </a:r>
            <a:r>
              <a:rPr lang="es-MX" dirty="0">
                <a:solidFill>
                  <a:srgbClr val="0070C0"/>
                </a:solidFill>
              </a:rPr>
              <a:t>ON ALL SEQUENCES ON SCHEMA</a:t>
            </a:r>
            <a:r>
              <a:rPr lang="es-MX" dirty="0"/>
              <a:t> {</a:t>
            </a:r>
            <a:r>
              <a:rPr lang="es-MX" dirty="0" err="1"/>
              <a:t>schema</a:t>
            </a:r>
            <a:r>
              <a:rPr lang="es-MX" dirty="0"/>
              <a:t>};</a:t>
            </a:r>
          </a:p>
          <a:p>
            <a:pPr marL="457200" lvl="1" indent="0">
              <a:buNone/>
            </a:pPr>
            <a:r>
              <a:rPr lang="es-MX" dirty="0">
                <a:solidFill>
                  <a:srgbClr val="0070C0"/>
                </a:solidFill>
              </a:rPr>
              <a:t>GRANT EXECUTE ON FUNCTION </a:t>
            </a:r>
            <a:r>
              <a:rPr lang="es-MX" dirty="0" err="1"/>
              <a:t>function_name</a:t>
            </a:r>
            <a:r>
              <a:rPr lang="es-MX" dirty="0"/>
              <a:t>;</a:t>
            </a:r>
          </a:p>
        </p:txBody>
      </p:sp>
    </p:spTree>
    <p:extLst>
      <p:ext uri="{BB962C8B-B14F-4D97-AF65-F5344CB8AC3E}">
        <p14:creationId xmlns:p14="http://schemas.microsoft.com/office/powerpoint/2010/main" val="195856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D226-6A63-4B4C-8538-62A28D04FE6A}"/>
              </a:ext>
            </a:extLst>
          </p:cNvPr>
          <p:cNvSpPr>
            <a:spLocks noGrp="1"/>
          </p:cNvSpPr>
          <p:nvPr>
            <p:ph type="title"/>
          </p:nvPr>
        </p:nvSpPr>
        <p:spPr>
          <a:xfrm>
            <a:off x="838200" y="365125"/>
            <a:ext cx="10515600" cy="1325563"/>
          </a:xfrm>
        </p:spPr>
        <p:txBody>
          <a:bodyPr anchor="ctr">
            <a:normAutofit/>
          </a:bodyPr>
          <a:lstStyle/>
          <a:p>
            <a:r>
              <a:rPr lang="en-US"/>
              <a:t>Greenplum database overview</a:t>
            </a:r>
            <a:endParaRPr lang="es-MX"/>
          </a:p>
        </p:txBody>
      </p:sp>
      <p:sp>
        <p:nvSpPr>
          <p:cNvPr id="3" name="Content Placeholder 2">
            <a:extLst>
              <a:ext uri="{FF2B5EF4-FFF2-40B4-BE49-F238E27FC236}">
                <a16:creationId xmlns:a16="http://schemas.microsoft.com/office/drawing/2014/main" id="{D27A7A77-9C68-4D44-8920-6449F72AB4FF}"/>
              </a:ext>
            </a:extLst>
          </p:cNvPr>
          <p:cNvSpPr>
            <a:spLocks noGrp="1"/>
          </p:cNvSpPr>
          <p:nvPr>
            <p:ph sz="half" idx="1"/>
          </p:nvPr>
        </p:nvSpPr>
        <p:spPr>
          <a:xfrm>
            <a:off x="838200" y="1825625"/>
            <a:ext cx="5181600" cy="4351338"/>
          </a:xfrm>
        </p:spPr>
        <p:txBody>
          <a:bodyPr>
            <a:normAutofit/>
          </a:bodyPr>
          <a:lstStyle/>
          <a:p>
            <a:pPr algn="just">
              <a:lnSpc>
                <a:spcPct val="100000"/>
              </a:lnSpc>
            </a:pPr>
            <a:r>
              <a:rPr lang="es-MX" sz="2400" dirty="0">
                <a:latin typeface="+mn-lt"/>
              </a:rPr>
              <a:t>GPDB es un data warehouse de código abierto, orientada a analíticos, de procesamiento paralelo masivo.</a:t>
            </a:r>
          </a:p>
          <a:p>
            <a:pPr algn="just">
              <a:lnSpc>
                <a:spcPct val="100000"/>
              </a:lnSpc>
            </a:pPr>
            <a:r>
              <a:rPr lang="es-MX" sz="2400" dirty="0">
                <a:latin typeface="+mn-lt"/>
              </a:rPr>
              <a:t>Esta pensada para ser la plataforma central de procesamiento de información de tu organización (no solo una simple base de datos) </a:t>
            </a:r>
          </a:p>
          <a:p>
            <a:pPr algn="just">
              <a:lnSpc>
                <a:spcPct val="100000"/>
              </a:lnSpc>
            </a:pPr>
            <a:r>
              <a:rPr lang="es-MX" sz="2400" dirty="0">
                <a:latin typeface="+mn-lt"/>
              </a:rPr>
              <a:t>Adopta una arquitectura MPP</a:t>
            </a:r>
          </a:p>
          <a:p>
            <a:pPr algn="just">
              <a:lnSpc>
                <a:spcPct val="100000"/>
              </a:lnSpc>
            </a:pPr>
            <a:r>
              <a:rPr lang="es-MX" sz="2400" dirty="0">
                <a:latin typeface="+mn-lt"/>
              </a:rPr>
              <a:t>Esta basada en PostgreSQL</a:t>
            </a:r>
          </a:p>
          <a:p>
            <a:endParaRPr lang="es-MX" sz="2400" dirty="0"/>
          </a:p>
        </p:txBody>
      </p:sp>
      <p:pic>
        <p:nvPicPr>
          <p:cNvPr id="1026" name="Picture 2" descr="A black and white sign&#10;&#10;Description automatically generated with low confidence">
            <a:extLst>
              <a:ext uri="{FF2B5EF4-FFF2-40B4-BE49-F238E27FC236}">
                <a16:creationId xmlns:a16="http://schemas.microsoft.com/office/drawing/2014/main" id="{0D92F820-53FE-4AF4-B9F4-E51842CDBE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65870" y="2787776"/>
            <a:ext cx="5181600" cy="1282448"/>
          </a:xfrm>
          <a:prstGeom prst="rect">
            <a:avLst/>
          </a:prstGeom>
          <a:noFill/>
        </p:spPr>
      </p:pic>
    </p:spTree>
    <p:extLst>
      <p:ext uri="{BB962C8B-B14F-4D97-AF65-F5344CB8AC3E}">
        <p14:creationId xmlns:p14="http://schemas.microsoft.com/office/powerpoint/2010/main" val="503636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dirty="0"/>
              <a:t>Greenplum administration – grant privileges</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9819"/>
            <a:ext cx="10515600" cy="4351338"/>
          </a:xfrm>
        </p:spPr>
        <p:txBody>
          <a:bodyPr numCol="2">
            <a:normAutofit/>
          </a:bodyPr>
          <a:lstStyle/>
          <a:p>
            <a:pPr marL="514350" indent="-514350">
              <a:buFont typeface="+mj-lt"/>
              <a:buAutoNum type="arabicPeriod"/>
            </a:pPr>
            <a:r>
              <a:rPr lang="es-MX" dirty="0"/>
              <a:t>SELECT</a:t>
            </a:r>
          </a:p>
          <a:p>
            <a:pPr marL="514350" indent="-514350">
              <a:buFont typeface="+mj-lt"/>
              <a:buAutoNum type="arabicPeriod"/>
            </a:pPr>
            <a:r>
              <a:rPr lang="es-MX" dirty="0"/>
              <a:t>INSERT</a:t>
            </a:r>
          </a:p>
          <a:p>
            <a:pPr marL="514350" indent="-514350">
              <a:buFont typeface="+mj-lt"/>
              <a:buAutoNum type="arabicPeriod"/>
            </a:pPr>
            <a:r>
              <a:rPr lang="es-MX" dirty="0"/>
              <a:t>UPDATE</a:t>
            </a:r>
          </a:p>
          <a:p>
            <a:pPr marL="514350" indent="-514350">
              <a:buFont typeface="+mj-lt"/>
              <a:buAutoNum type="arabicPeriod"/>
            </a:pPr>
            <a:r>
              <a:rPr lang="es-MX" dirty="0"/>
              <a:t>DELETE</a:t>
            </a:r>
          </a:p>
          <a:p>
            <a:pPr marL="514350" indent="-514350">
              <a:buFont typeface="+mj-lt"/>
              <a:buAutoNum type="arabicPeriod"/>
            </a:pPr>
            <a:r>
              <a:rPr lang="es-MX" dirty="0"/>
              <a:t>TRUNCATE</a:t>
            </a:r>
          </a:p>
          <a:p>
            <a:pPr marL="514350" indent="-514350">
              <a:buFont typeface="+mj-lt"/>
              <a:buAutoNum type="arabicPeriod"/>
            </a:pPr>
            <a:r>
              <a:rPr lang="es-MX" dirty="0"/>
              <a:t>REFERENCES</a:t>
            </a:r>
          </a:p>
          <a:p>
            <a:pPr marL="514350" indent="-514350">
              <a:buFont typeface="+mj-lt"/>
              <a:buAutoNum type="arabicPeriod"/>
            </a:pPr>
            <a:r>
              <a:rPr lang="es-MX" dirty="0"/>
              <a:t>TRIGGER</a:t>
            </a:r>
          </a:p>
          <a:p>
            <a:pPr marL="514350" indent="-514350">
              <a:buFont typeface="+mj-lt"/>
              <a:buAutoNum type="arabicPeriod"/>
            </a:pPr>
            <a:r>
              <a:rPr lang="es-MX" dirty="0"/>
              <a:t>CREATE</a:t>
            </a:r>
          </a:p>
          <a:p>
            <a:pPr marL="514350" indent="-514350">
              <a:buFont typeface="+mj-lt"/>
              <a:buAutoNum type="arabicPeriod"/>
            </a:pPr>
            <a:r>
              <a:rPr lang="es-MX" dirty="0"/>
              <a:t>CONNECT</a:t>
            </a:r>
          </a:p>
          <a:p>
            <a:pPr marL="514350" indent="-514350">
              <a:buFont typeface="+mj-lt"/>
              <a:buAutoNum type="arabicPeriod"/>
            </a:pPr>
            <a:r>
              <a:rPr lang="es-MX" dirty="0"/>
              <a:t>TEMPORARY</a:t>
            </a:r>
          </a:p>
          <a:p>
            <a:pPr marL="514350" indent="-514350">
              <a:buFont typeface="+mj-lt"/>
              <a:buAutoNum type="arabicPeriod"/>
            </a:pPr>
            <a:r>
              <a:rPr lang="es-MX" dirty="0"/>
              <a:t>EXECUTE</a:t>
            </a:r>
          </a:p>
          <a:p>
            <a:pPr marL="514350" indent="-514350">
              <a:buFont typeface="+mj-lt"/>
              <a:buAutoNum type="arabicPeriod"/>
            </a:pPr>
            <a:r>
              <a:rPr lang="es-MX" dirty="0"/>
              <a:t>USAGE</a:t>
            </a:r>
          </a:p>
          <a:p>
            <a:pPr marL="514350" indent="-514350">
              <a:buFont typeface="+mj-lt"/>
              <a:buAutoNum type="arabicPeriod"/>
            </a:pPr>
            <a:r>
              <a:rPr lang="es-MX" dirty="0"/>
              <a:t>ALL PRIVILEGES</a:t>
            </a:r>
          </a:p>
        </p:txBody>
      </p:sp>
    </p:spTree>
    <p:extLst>
      <p:ext uri="{BB962C8B-B14F-4D97-AF65-F5344CB8AC3E}">
        <p14:creationId xmlns:p14="http://schemas.microsoft.com/office/powerpoint/2010/main" val="1656266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dirty="0"/>
              <a:t>Greenplum administration – grant privileges</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5404" y="1821430"/>
            <a:ext cx="10515600" cy="1198607"/>
          </a:xfrm>
        </p:spPr>
        <p:txBody>
          <a:bodyPr numCol="1">
            <a:normAutofit/>
          </a:bodyPr>
          <a:lstStyle/>
          <a:p>
            <a:pPr marL="0" indent="0">
              <a:buNone/>
            </a:pPr>
            <a:r>
              <a:rPr lang="es-MX" dirty="0">
                <a:solidFill>
                  <a:srgbClr val="C00000"/>
                </a:solidFill>
              </a:rPr>
              <a:t>REVOKE [ </a:t>
            </a:r>
            <a:r>
              <a:rPr lang="es-MX" sz="2000" dirty="0">
                <a:solidFill>
                  <a:srgbClr val="C00000"/>
                </a:solidFill>
                <a:latin typeface="+mj-lt"/>
              </a:rPr>
              <a:t>GRANT OPTION FOR </a:t>
            </a:r>
            <a:r>
              <a:rPr lang="es-MX" dirty="0">
                <a:solidFill>
                  <a:srgbClr val="C00000"/>
                </a:solidFill>
              </a:rPr>
              <a:t>] </a:t>
            </a:r>
            <a:r>
              <a:rPr lang="es-MX" dirty="0">
                <a:solidFill>
                  <a:schemeClr val="tx1"/>
                </a:solidFill>
              </a:rPr>
              <a:t>&lt;</a:t>
            </a:r>
            <a:r>
              <a:rPr lang="es-MX" dirty="0">
                <a:solidFill>
                  <a:schemeClr val="tx1"/>
                </a:solidFill>
                <a:latin typeface="+mj-lt"/>
              </a:rPr>
              <a:t>privilegio</a:t>
            </a:r>
            <a:r>
              <a:rPr lang="es-MX" dirty="0">
                <a:solidFill>
                  <a:schemeClr val="tx1"/>
                </a:solidFill>
              </a:rPr>
              <a:t>&gt; ON &lt;</a:t>
            </a:r>
            <a:r>
              <a:rPr lang="es-MX" dirty="0">
                <a:solidFill>
                  <a:schemeClr val="tx1"/>
                </a:solidFill>
                <a:latin typeface="+mj-lt"/>
              </a:rPr>
              <a:t>objeto</a:t>
            </a:r>
            <a:r>
              <a:rPr lang="es-MX" dirty="0">
                <a:solidFill>
                  <a:schemeClr val="tx1"/>
                </a:solidFill>
              </a:rPr>
              <a:t>&gt; FROM &lt;rol&gt; [cascade | </a:t>
            </a:r>
            <a:r>
              <a:rPr lang="es-MX" dirty="0" err="1">
                <a:solidFill>
                  <a:schemeClr val="tx1"/>
                </a:solidFill>
              </a:rPr>
              <a:t>restrict</a:t>
            </a:r>
            <a:r>
              <a:rPr lang="es-MX" dirty="0">
                <a:solidFill>
                  <a:schemeClr val="tx1"/>
                </a:solidFill>
              </a:rPr>
              <a:t>]</a:t>
            </a:r>
            <a:endParaRPr lang="es-MX" dirty="0">
              <a:solidFill>
                <a:srgbClr val="C00000"/>
              </a:solidFill>
            </a:endParaRPr>
          </a:p>
        </p:txBody>
      </p:sp>
      <p:sp>
        <p:nvSpPr>
          <p:cNvPr id="4" name="Rectangle 1">
            <a:extLst>
              <a:ext uri="{FF2B5EF4-FFF2-40B4-BE49-F238E27FC236}">
                <a16:creationId xmlns:a16="http://schemas.microsoft.com/office/drawing/2014/main" id="{E9A52931-C9DC-4CF3-8092-83111849164C}"/>
              </a:ext>
            </a:extLst>
          </p:cNvPr>
          <p:cNvSpPr>
            <a:spLocks noChangeArrowheads="1"/>
          </p:cNvSpPr>
          <p:nvPr/>
        </p:nvSpPr>
        <p:spPr bwMode="auto">
          <a:xfrm>
            <a:off x="1039746" y="2844518"/>
            <a:ext cx="10613774"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100" b="0" i="0" u="none" strike="noStrike" cap="none" normalizeH="0" baseline="0" dirty="0" err="1">
                <a:ln>
                  <a:noFill/>
                </a:ln>
                <a:solidFill>
                  <a:srgbClr val="0033B3"/>
                </a:solidFill>
                <a:effectLst/>
                <a:latin typeface="JetBrains Mono"/>
              </a:rPr>
              <a:t>create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user</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admin1;</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err="1">
                <a:ln>
                  <a:noFill/>
                </a:ln>
                <a:solidFill>
                  <a:srgbClr val="0033B3"/>
                </a:solidFill>
                <a:effectLst/>
                <a:latin typeface="JetBrains Mono"/>
              </a:rPr>
              <a:t>create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user</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admin2;</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err="1">
                <a:ln>
                  <a:noFill/>
                </a:ln>
                <a:solidFill>
                  <a:srgbClr val="0033B3"/>
                </a:solidFill>
                <a:effectLst/>
                <a:latin typeface="JetBrains Mono"/>
              </a:rPr>
              <a:t>create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user</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simple_user1;</a:t>
            </a:r>
          </a:p>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2100" b="0" i="0" u="none" strike="noStrike" cap="none" normalizeH="0" baseline="0" dirty="0">
                <a:ln>
                  <a:noFill/>
                </a:ln>
                <a:solidFill>
                  <a:srgbClr val="080808"/>
                </a:solidFill>
                <a:effectLst/>
                <a:latin typeface="JetBrains Mono"/>
              </a:rPr>
            </a:br>
            <a:r>
              <a:rPr kumimoji="0" lang="es-MX" altLang="es-MX" sz="2100" b="0" i="1" u="none" strike="noStrike" cap="none" normalizeH="0" baseline="0" dirty="0">
                <a:ln>
                  <a:noFill/>
                </a:ln>
                <a:solidFill>
                  <a:srgbClr val="8C8C8C"/>
                </a:solidFill>
                <a:effectLst/>
                <a:latin typeface="JetBrains Mono"/>
              </a:rPr>
              <a:t>--- </a:t>
            </a:r>
            <a:r>
              <a:rPr kumimoji="0" lang="es-MX" altLang="es-MX" sz="2100" b="0" i="1" u="none" strike="noStrike" cap="none" normalizeH="0" baseline="0" dirty="0" err="1">
                <a:ln>
                  <a:noFill/>
                </a:ln>
                <a:solidFill>
                  <a:srgbClr val="8C8C8C"/>
                </a:solidFill>
                <a:effectLst/>
                <a:latin typeface="JetBrains Mono"/>
              </a:rPr>
              <a:t>Admin</a:t>
            </a:r>
            <a:r>
              <a:rPr kumimoji="0" lang="es-MX" altLang="es-MX" sz="2100" b="0" i="1" u="none" strike="noStrike" cap="none" normalizeH="0" baseline="0" dirty="0">
                <a:ln>
                  <a:noFill/>
                </a:ln>
                <a:solidFill>
                  <a:srgbClr val="8C8C8C"/>
                </a:solidFill>
                <a:effectLst/>
                <a:latin typeface="JetBrains Mono"/>
              </a:rPr>
              <a:t> 1 </a:t>
            </a:r>
            <a:r>
              <a:rPr kumimoji="0" lang="es-MX" altLang="es-MX" sz="2100" b="0" i="1" u="none" strike="noStrike" cap="none" normalizeH="0" baseline="0" dirty="0" err="1">
                <a:ln>
                  <a:noFill/>
                </a:ln>
                <a:solidFill>
                  <a:srgbClr val="8C8C8C"/>
                </a:solidFill>
                <a:effectLst/>
                <a:latin typeface="JetBrains Mono"/>
              </a:rPr>
              <a:t>gives</a:t>
            </a:r>
            <a:r>
              <a:rPr kumimoji="0" lang="es-MX" altLang="es-MX" sz="2100" b="0" i="1" u="none" strike="noStrike" cap="none" normalizeH="0" baseline="0" dirty="0">
                <a:ln>
                  <a:noFill/>
                </a:ln>
                <a:solidFill>
                  <a:srgbClr val="8C8C8C"/>
                </a:solidFill>
                <a:effectLst/>
                <a:latin typeface="JetBrains Mono"/>
              </a:rPr>
              <a:t> </a:t>
            </a:r>
            <a:r>
              <a:rPr kumimoji="0" lang="es-MX" altLang="es-MX" sz="2100" b="0" i="1" u="none" strike="noStrike" cap="none" normalizeH="0" baseline="0" dirty="0" err="1">
                <a:ln>
                  <a:noFill/>
                </a:ln>
                <a:solidFill>
                  <a:srgbClr val="8C8C8C"/>
                </a:solidFill>
                <a:effectLst/>
                <a:latin typeface="JetBrains Mono"/>
              </a:rPr>
              <a:t>permission</a:t>
            </a:r>
            <a:r>
              <a:rPr kumimoji="0" lang="es-MX" altLang="es-MX" sz="2100" b="0" i="1" u="none" strike="noStrike" cap="none" normalizeH="0" baseline="0" dirty="0">
                <a:ln>
                  <a:noFill/>
                </a:ln>
                <a:solidFill>
                  <a:srgbClr val="8C8C8C"/>
                </a:solidFill>
                <a:effectLst/>
                <a:latin typeface="JetBrains Mono"/>
              </a:rPr>
              <a:t> to </a:t>
            </a:r>
            <a:r>
              <a:rPr kumimoji="0" lang="es-MX" altLang="es-MX" sz="2100" b="0" i="1" u="none" strike="noStrike" cap="none" normalizeH="0" baseline="0" dirty="0" err="1">
                <a:ln>
                  <a:noFill/>
                </a:ln>
                <a:solidFill>
                  <a:srgbClr val="8C8C8C"/>
                </a:solidFill>
                <a:effectLst/>
                <a:latin typeface="JetBrains Mono"/>
              </a:rPr>
              <a:t>Admin</a:t>
            </a:r>
            <a:r>
              <a:rPr kumimoji="0" lang="es-MX" altLang="es-MX" sz="2100" b="0" i="1" u="none" strike="noStrike" cap="none" normalizeH="0" baseline="0" dirty="0">
                <a:ln>
                  <a:noFill/>
                </a:ln>
                <a:solidFill>
                  <a:srgbClr val="8C8C8C"/>
                </a:solidFill>
                <a:effectLst/>
                <a:latin typeface="JetBrains Mono"/>
              </a:rPr>
              <a:t> 2</a:t>
            </a:r>
            <a:br>
              <a:rPr kumimoji="0" lang="es-MX" altLang="es-MX" sz="2100" b="0" i="1" u="none" strike="noStrike" cap="none" normalizeH="0" baseline="0" dirty="0">
                <a:ln>
                  <a:noFill/>
                </a:ln>
                <a:solidFill>
                  <a:srgbClr val="8C8C8C"/>
                </a:solidFill>
                <a:effectLst/>
                <a:latin typeface="JetBrains Mono"/>
              </a:rPr>
            </a:br>
            <a:r>
              <a:rPr kumimoji="0" lang="es-MX" altLang="es-MX" sz="2100" b="0" i="0" u="none" strike="noStrike" cap="none" normalizeH="0" baseline="0" dirty="0" err="1">
                <a:ln>
                  <a:noFill/>
                </a:ln>
                <a:solidFill>
                  <a:srgbClr val="0033B3"/>
                </a:solidFill>
                <a:effectLst/>
                <a:latin typeface="JetBrains Mono"/>
              </a:rPr>
              <a:t>grant</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update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on</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0000"/>
                </a:solidFill>
                <a:effectLst/>
                <a:latin typeface="JetBrains Mono"/>
              </a:rPr>
              <a:t>finance</a:t>
            </a:r>
            <a:r>
              <a:rPr kumimoji="0" lang="es-MX" altLang="es-MX" sz="2100" b="0" i="0" u="none" strike="noStrike" cap="none" normalizeH="0" baseline="0" dirty="0" err="1">
                <a:ln>
                  <a:noFill/>
                </a:ln>
                <a:solidFill>
                  <a:srgbClr val="080808"/>
                </a:solidFill>
                <a:effectLst/>
                <a:latin typeface="JetBrains Mono"/>
              </a:rPr>
              <a:t>.</a:t>
            </a:r>
            <a:r>
              <a:rPr kumimoji="0" lang="es-MX" altLang="es-MX" sz="2100" b="0" i="0" u="none" strike="noStrike" cap="none" normalizeH="0" baseline="0" dirty="0" err="1">
                <a:ln>
                  <a:noFill/>
                </a:ln>
                <a:solidFill>
                  <a:srgbClr val="000000"/>
                </a:solidFill>
                <a:effectLst/>
                <a:latin typeface="JetBrains Mono"/>
              </a:rPr>
              <a:t>stock</a:t>
            </a:r>
            <a:r>
              <a:rPr kumimoji="0" lang="es-MX" altLang="es-MX" sz="2100" b="0" i="0" u="none" strike="noStrike" cap="none" normalizeH="0" baseline="0" dirty="0">
                <a:ln>
                  <a:noFill/>
                </a:ln>
                <a:solidFill>
                  <a:srgbClr val="000000"/>
                </a:solidFill>
                <a:effectLst/>
                <a:latin typeface="JetBrains Mono"/>
              </a:rPr>
              <a:t> </a:t>
            </a:r>
            <a:r>
              <a:rPr kumimoji="0" lang="es-MX" altLang="es-MX" sz="2100" b="0" i="0" u="none" strike="noStrike" cap="none" normalizeH="0" baseline="0" dirty="0">
                <a:ln>
                  <a:noFill/>
                </a:ln>
                <a:solidFill>
                  <a:srgbClr val="0033B3"/>
                </a:solidFill>
                <a:effectLst/>
                <a:latin typeface="JetBrains Mono"/>
              </a:rPr>
              <a:t>to </a:t>
            </a:r>
            <a:r>
              <a:rPr kumimoji="0" lang="es-MX" altLang="es-MX" sz="2100" b="0" i="0" u="none" strike="noStrike" cap="none" normalizeH="0" baseline="0" dirty="0">
                <a:ln>
                  <a:noFill/>
                </a:ln>
                <a:solidFill>
                  <a:srgbClr val="080808"/>
                </a:solidFill>
                <a:effectLst/>
                <a:latin typeface="JetBrains Mono"/>
              </a:rPr>
              <a:t>admin2 </a:t>
            </a:r>
            <a:r>
              <a:rPr kumimoji="0" lang="es-MX" altLang="es-MX" sz="2100" b="0" i="0" u="none" strike="noStrike" cap="none" normalizeH="0" baseline="0" dirty="0" err="1">
                <a:ln>
                  <a:noFill/>
                </a:ln>
                <a:solidFill>
                  <a:srgbClr val="0033B3"/>
                </a:solidFill>
                <a:effectLst/>
                <a:latin typeface="JetBrains Mono"/>
              </a:rPr>
              <a:t>with</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grant</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option</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1" u="none" strike="noStrike" cap="none" normalizeH="0" baseline="0" dirty="0">
                <a:ln>
                  <a:noFill/>
                </a:ln>
                <a:solidFill>
                  <a:srgbClr val="8C8C8C"/>
                </a:solidFill>
                <a:effectLst/>
                <a:latin typeface="JetBrains Mono"/>
              </a:rPr>
              <a:t>--- </a:t>
            </a:r>
            <a:r>
              <a:rPr kumimoji="0" lang="es-MX" altLang="es-MX" sz="2100" b="0" i="1" u="none" strike="noStrike" cap="none" normalizeH="0" baseline="0" dirty="0" err="1">
                <a:ln>
                  <a:noFill/>
                </a:ln>
                <a:solidFill>
                  <a:srgbClr val="8C8C8C"/>
                </a:solidFill>
                <a:effectLst/>
                <a:latin typeface="JetBrains Mono"/>
              </a:rPr>
              <a:t>then</a:t>
            </a:r>
            <a:r>
              <a:rPr kumimoji="0" lang="es-MX" altLang="es-MX" sz="2100" b="0" i="1" u="none" strike="noStrike" cap="none" normalizeH="0" baseline="0" dirty="0">
                <a:ln>
                  <a:noFill/>
                </a:ln>
                <a:solidFill>
                  <a:srgbClr val="8C8C8C"/>
                </a:solidFill>
                <a:effectLst/>
                <a:latin typeface="JetBrains Mono"/>
              </a:rPr>
              <a:t> </a:t>
            </a:r>
            <a:r>
              <a:rPr kumimoji="0" lang="es-MX" altLang="es-MX" sz="2100" b="0" i="1" u="none" strike="noStrike" cap="none" normalizeH="0" baseline="0" dirty="0" err="1">
                <a:ln>
                  <a:noFill/>
                </a:ln>
                <a:solidFill>
                  <a:srgbClr val="8C8C8C"/>
                </a:solidFill>
                <a:effectLst/>
                <a:latin typeface="JetBrains Mono"/>
              </a:rPr>
              <a:t>Admin</a:t>
            </a:r>
            <a:r>
              <a:rPr kumimoji="0" lang="es-MX" altLang="es-MX" sz="2100" b="0" i="1" u="none" strike="noStrike" cap="none" normalizeH="0" baseline="0" dirty="0">
                <a:ln>
                  <a:noFill/>
                </a:ln>
                <a:solidFill>
                  <a:srgbClr val="8C8C8C"/>
                </a:solidFill>
                <a:effectLst/>
                <a:latin typeface="JetBrains Mono"/>
              </a:rPr>
              <a:t> 2 </a:t>
            </a:r>
            <a:r>
              <a:rPr kumimoji="0" lang="es-MX" altLang="es-MX" sz="2100" b="0" i="1" u="none" strike="noStrike" cap="none" normalizeH="0" baseline="0" dirty="0" err="1">
                <a:ln>
                  <a:noFill/>
                </a:ln>
                <a:solidFill>
                  <a:srgbClr val="8C8C8C"/>
                </a:solidFill>
                <a:effectLst/>
                <a:latin typeface="JetBrains Mono"/>
              </a:rPr>
              <a:t>gives</a:t>
            </a:r>
            <a:r>
              <a:rPr kumimoji="0" lang="es-MX" altLang="es-MX" sz="2100" b="0" i="1" u="none" strike="noStrike" cap="none" normalizeH="0" baseline="0" dirty="0">
                <a:ln>
                  <a:noFill/>
                </a:ln>
                <a:solidFill>
                  <a:srgbClr val="8C8C8C"/>
                </a:solidFill>
                <a:effectLst/>
                <a:latin typeface="JetBrains Mono"/>
              </a:rPr>
              <a:t> </a:t>
            </a:r>
            <a:r>
              <a:rPr kumimoji="0" lang="es-MX" altLang="es-MX" sz="2100" b="0" i="1" u="none" strike="noStrike" cap="none" normalizeH="0" baseline="0" dirty="0" err="1">
                <a:ln>
                  <a:noFill/>
                </a:ln>
                <a:solidFill>
                  <a:srgbClr val="8C8C8C"/>
                </a:solidFill>
                <a:effectLst/>
                <a:latin typeface="JetBrains Mono"/>
              </a:rPr>
              <a:t>permission</a:t>
            </a:r>
            <a:r>
              <a:rPr kumimoji="0" lang="es-MX" altLang="es-MX" sz="2100" b="0" i="1" u="none" strike="noStrike" cap="none" normalizeH="0" baseline="0" dirty="0">
                <a:ln>
                  <a:noFill/>
                </a:ln>
                <a:solidFill>
                  <a:srgbClr val="8C8C8C"/>
                </a:solidFill>
                <a:effectLst/>
                <a:latin typeface="JetBrains Mono"/>
              </a:rPr>
              <a:t> to simple_user1</a:t>
            </a:r>
            <a:br>
              <a:rPr kumimoji="0" lang="es-MX" altLang="es-MX" sz="2100" b="0" i="1" u="none" strike="noStrike" cap="none" normalizeH="0" baseline="0" dirty="0">
                <a:ln>
                  <a:noFill/>
                </a:ln>
                <a:solidFill>
                  <a:srgbClr val="8C8C8C"/>
                </a:solidFill>
                <a:effectLst/>
                <a:latin typeface="JetBrains Mono"/>
              </a:rPr>
            </a:br>
            <a:r>
              <a:rPr kumimoji="0" lang="es-MX" altLang="es-MX" sz="2100" b="0" i="0" u="none" strike="noStrike" cap="none" normalizeH="0" baseline="0" dirty="0" err="1">
                <a:ln>
                  <a:noFill/>
                </a:ln>
                <a:solidFill>
                  <a:srgbClr val="0033B3"/>
                </a:solidFill>
                <a:effectLst/>
                <a:latin typeface="JetBrains Mono"/>
              </a:rPr>
              <a:t>grant</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update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on</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0000"/>
                </a:solidFill>
                <a:effectLst/>
                <a:latin typeface="JetBrains Mono"/>
              </a:rPr>
              <a:t>finance</a:t>
            </a:r>
            <a:r>
              <a:rPr kumimoji="0" lang="es-MX" altLang="es-MX" sz="2100" b="0" i="0" u="none" strike="noStrike" cap="none" normalizeH="0" baseline="0" dirty="0" err="1">
                <a:ln>
                  <a:noFill/>
                </a:ln>
                <a:solidFill>
                  <a:srgbClr val="080808"/>
                </a:solidFill>
                <a:effectLst/>
                <a:latin typeface="JetBrains Mono"/>
              </a:rPr>
              <a:t>.</a:t>
            </a:r>
            <a:r>
              <a:rPr kumimoji="0" lang="es-MX" altLang="es-MX" sz="2100" b="0" i="0" u="none" strike="noStrike" cap="none" normalizeH="0" baseline="0" dirty="0" err="1">
                <a:ln>
                  <a:noFill/>
                </a:ln>
                <a:solidFill>
                  <a:srgbClr val="000000"/>
                </a:solidFill>
                <a:effectLst/>
                <a:latin typeface="JetBrains Mono"/>
              </a:rPr>
              <a:t>stock</a:t>
            </a:r>
            <a:r>
              <a:rPr kumimoji="0" lang="es-MX" altLang="es-MX" sz="2100" b="0" i="0" u="none" strike="noStrike" cap="none" normalizeH="0" baseline="0" dirty="0">
                <a:ln>
                  <a:noFill/>
                </a:ln>
                <a:solidFill>
                  <a:srgbClr val="000000"/>
                </a:solidFill>
                <a:effectLst/>
                <a:latin typeface="JetBrains Mono"/>
              </a:rPr>
              <a:t> </a:t>
            </a:r>
            <a:r>
              <a:rPr kumimoji="0" lang="es-MX" altLang="es-MX" sz="2100" b="0" i="0" u="none" strike="noStrike" cap="none" normalizeH="0" baseline="0" dirty="0">
                <a:ln>
                  <a:noFill/>
                </a:ln>
                <a:solidFill>
                  <a:srgbClr val="0033B3"/>
                </a:solidFill>
                <a:effectLst/>
                <a:latin typeface="JetBrains Mono"/>
              </a:rPr>
              <a:t>to </a:t>
            </a:r>
            <a:r>
              <a:rPr kumimoji="0" lang="es-MX" altLang="es-MX" sz="2100" b="0" i="0" u="none" strike="noStrike" cap="none" normalizeH="0" baseline="0" dirty="0">
                <a:ln>
                  <a:noFill/>
                </a:ln>
                <a:solidFill>
                  <a:srgbClr val="080808"/>
                </a:solidFill>
                <a:effectLst/>
                <a:latin typeface="JetBrains Mono"/>
              </a:rPr>
              <a:t>simple_user1;</a:t>
            </a:r>
            <a:br>
              <a:rPr kumimoji="0" lang="es-MX" altLang="es-MX" sz="2100" b="0" i="0" u="none" strike="noStrike" cap="none" normalizeH="0" baseline="0" dirty="0">
                <a:ln>
                  <a:noFill/>
                </a:ln>
                <a:solidFill>
                  <a:srgbClr val="080808"/>
                </a:solidFill>
                <a:effectLst/>
                <a:latin typeface="JetBrains Mono"/>
              </a:rPr>
            </a:br>
            <a:r>
              <a:rPr kumimoji="0" lang="es-MX" altLang="es-MX" sz="2100" b="0" i="1" u="none" strike="noStrike" cap="none" normalizeH="0" baseline="0" dirty="0">
                <a:ln>
                  <a:noFill/>
                </a:ln>
                <a:solidFill>
                  <a:srgbClr val="8C8C8C"/>
                </a:solidFill>
                <a:effectLst/>
                <a:latin typeface="JetBrains Mono"/>
              </a:rPr>
              <a:t>-- </a:t>
            </a:r>
            <a:r>
              <a:rPr kumimoji="0" lang="es-MX" altLang="es-MX" sz="2100" b="0" i="1" u="none" strike="noStrike" cap="none" normalizeH="0" baseline="0" dirty="0" err="1">
                <a:ln>
                  <a:noFill/>
                </a:ln>
                <a:solidFill>
                  <a:srgbClr val="8C8C8C"/>
                </a:solidFill>
                <a:effectLst/>
                <a:latin typeface="JetBrains Mono"/>
              </a:rPr>
              <a:t>Admin</a:t>
            </a:r>
            <a:r>
              <a:rPr kumimoji="0" lang="es-MX" altLang="es-MX" sz="2100" b="0" i="1" u="none" strike="noStrike" cap="none" normalizeH="0" baseline="0" dirty="0">
                <a:ln>
                  <a:noFill/>
                </a:ln>
                <a:solidFill>
                  <a:srgbClr val="8C8C8C"/>
                </a:solidFill>
                <a:effectLst/>
                <a:latin typeface="JetBrains Mono"/>
              </a:rPr>
              <a:t> 1 quiere revocarle los permisos de </a:t>
            </a:r>
            <a:r>
              <a:rPr kumimoji="0" lang="es-MX" altLang="es-MX" sz="2100" b="0" i="1" u="none" strike="noStrike" cap="none" normalizeH="0" baseline="0" dirty="0" err="1">
                <a:ln>
                  <a:noFill/>
                </a:ln>
                <a:solidFill>
                  <a:srgbClr val="8C8C8C"/>
                </a:solidFill>
                <a:effectLst/>
                <a:latin typeface="JetBrains Mono"/>
              </a:rPr>
              <a:t>update</a:t>
            </a:r>
            <a:r>
              <a:rPr kumimoji="0" lang="es-MX" altLang="es-MX" sz="2100" b="0" i="1" u="none" strike="noStrike" cap="none" normalizeH="0" baseline="0" dirty="0">
                <a:ln>
                  <a:noFill/>
                </a:ln>
                <a:solidFill>
                  <a:srgbClr val="8C8C8C"/>
                </a:solidFill>
                <a:effectLst/>
                <a:latin typeface="JetBrains Mono"/>
              </a:rPr>
              <a:t> a </a:t>
            </a:r>
            <a:r>
              <a:rPr kumimoji="0" lang="es-MX" altLang="es-MX" sz="2100" b="0" i="1" u="none" strike="noStrike" cap="none" normalizeH="0" baseline="0" dirty="0" err="1">
                <a:ln>
                  <a:noFill/>
                </a:ln>
                <a:solidFill>
                  <a:srgbClr val="8C8C8C"/>
                </a:solidFill>
                <a:effectLst/>
                <a:latin typeface="JetBrains Mono"/>
              </a:rPr>
              <a:t>admin</a:t>
            </a:r>
            <a:r>
              <a:rPr kumimoji="0" lang="es-MX" altLang="es-MX" sz="2100" b="0" i="1" u="none" strike="noStrike" cap="none" normalizeH="0" baseline="0" dirty="0">
                <a:ln>
                  <a:noFill/>
                </a:ln>
                <a:solidFill>
                  <a:srgbClr val="8C8C8C"/>
                </a:solidFill>
                <a:effectLst/>
                <a:latin typeface="JetBrains Mono"/>
              </a:rPr>
              <a:t> 2</a:t>
            </a:r>
            <a:br>
              <a:rPr kumimoji="0" lang="es-MX" altLang="es-MX" sz="2100" b="0" i="1" u="none" strike="noStrike" cap="none" normalizeH="0" baseline="0" dirty="0">
                <a:ln>
                  <a:noFill/>
                </a:ln>
                <a:solidFill>
                  <a:srgbClr val="8C8C8C"/>
                </a:solidFill>
                <a:effectLst/>
                <a:latin typeface="JetBrains Mono"/>
              </a:rPr>
            </a:br>
            <a:r>
              <a:rPr kumimoji="0" lang="es-MX" altLang="es-MX" sz="2100" b="0" i="1" u="none" strike="noStrike" cap="none" normalizeH="0" baseline="0" dirty="0">
                <a:ln>
                  <a:noFill/>
                </a:ln>
                <a:solidFill>
                  <a:srgbClr val="8C8C8C"/>
                </a:solidFill>
                <a:effectLst/>
                <a:latin typeface="JetBrains Mono"/>
              </a:rPr>
              <a:t>-- ¿Qué pasará con los permisos de simple_user1?</a:t>
            </a:r>
            <a:br>
              <a:rPr kumimoji="0" lang="es-MX" altLang="es-MX" sz="2100" b="0" i="1" u="none" strike="noStrike" cap="none" normalizeH="0" baseline="0" dirty="0">
                <a:ln>
                  <a:noFill/>
                </a:ln>
                <a:solidFill>
                  <a:srgbClr val="8C8C8C"/>
                </a:solidFill>
                <a:effectLst/>
                <a:latin typeface="JetBrains Mono"/>
              </a:rPr>
            </a:br>
            <a:r>
              <a:rPr kumimoji="0" lang="es-MX" altLang="es-MX" sz="2100" b="0" i="0" u="none" strike="noStrike" cap="none" normalizeH="0" baseline="0" dirty="0" err="1">
                <a:ln>
                  <a:noFill/>
                </a:ln>
                <a:solidFill>
                  <a:srgbClr val="0033B3"/>
                </a:solidFill>
                <a:effectLst/>
                <a:latin typeface="JetBrains Mono"/>
              </a:rPr>
              <a:t>revoke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update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on</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0000"/>
                </a:solidFill>
                <a:effectLst/>
                <a:latin typeface="JetBrains Mono"/>
              </a:rPr>
              <a:t>finance</a:t>
            </a:r>
            <a:r>
              <a:rPr kumimoji="0" lang="es-MX" altLang="es-MX" sz="2100" b="0" i="0" u="none" strike="noStrike" cap="none" normalizeH="0" baseline="0" dirty="0" err="1">
                <a:ln>
                  <a:noFill/>
                </a:ln>
                <a:solidFill>
                  <a:srgbClr val="080808"/>
                </a:solidFill>
                <a:effectLst/>
                <a:latin typeface="JetBrains Mono"/>
              </a:rPr>
              <a:t>.</a:t>
            </a:r>
            <a:r>
              <a:rPr kumimoji="0" lang="es-MX" altLang="es-MX" sz="2100" b="0" i="0" u="none" strike="noStrike" cap="none" normalizeH="0" baseline="0" dirty="0" err="1">
                <a:ln>
                  <a:noFill/>
                </a:ln>
                <a:solidFill>
                  <a:srgbClr val="000000"/>
                </a:solidFill>
                <a:effectLst/>
                <a:latin typeface="JetBrains Mono"/>
              </a:rPr>
              <a:t>stock</a:t>
            </a:r>
            <a:r>
              <a:rPr kumimoji="0" lang="es-MX" altLang="es-MX" sz="2100" b="0" i="0" u="none" strike="noStrike" cap="none" normalizeH="0" baseline="0" dirty="0">
                <a:ln>
                  <a:noFill/>
                </a:ln>
                <a:solidFill>
                  <a:srgbClr val="000000"/>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from</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admin2 </a:t>
            </a:r>
            <a:r>
              <a:rPr kumimoji="0" lang="es-MX" altLang="es-MX" sz="2100" b="0" i="0" u="none" strike="noStrike" cap="none" normalizeH="0" baseline="0" dirty="0">
                <a:ln>
                  <a:noFill/>
                </a:ln>
                <a:solidFill>
                  <a:srgbClr val="0033B3"/>
                </a:solidFill>
                <a:effectLst/>
                <a:latin typeface="JetBrains Mono"/>
              </a:rPr>
              <a:t>cascade </a:t>
            </a:r>
            <a:r>
              <a:rPr kumimoji="0" lang="es-MX" altLang="es-MX" sz="2100" b="0" i="0" u="none" strike="noStrike" cap="none" normalizeH="0" baseline="0" dirty="0">
                <a:ln>
                  <a:noFill/>
                </a:ln>
                <a:solidFill>
                  <a:srgbClr val="080808"/>
                </a:solidFill>
                <a:effectLst/>
                <a:latin typeface="JetBrains Mono"/>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0212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DDL</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normAutofit lnSpcReduction="10000"/>
          </a:bodyPr>
          <a:lstStyle/>
          <a:p>
            <a:r>
              <a:rPr lang="es-MX" dirty="0"/>
              <a:t>El lenguaje de definición de datos se define por las siguientes palabras reservadas:</a:t>
            </a:r>
          </a:p>
          <a:p>
            <a:pPr lvl="1"/>
            <a:r>
              <a:rPr lang="es-MX" dirty="0"/>
              <a:t>CREATE</a:t>
            </a:r>
          </a:p>
          <a:p>
            <a:pPr lvl="1"/>
            <a:r>
              <a:rPr lang="es-MX" dirty="0"/>
              <a:t>ALTER</a:t>
            </a:r>
          </a:p>
          <a:p>
            <a:pPr lvl="1"/>
            <a:r>
              <a:rPr lang="es-MX" dirty="0"/>
              <a:t>DROP</a:t>
            </a:r>
          </a:p>
          <a:p>
            <a:pPr lvl="1"/>
            <a:r>
              <a:rPr lang="es-MX" dirty="0"/>
              <a:t>TRUNCATE</a:t>
            </a:r>
          </a:p>
          <a:p>
            <a:pPr lvl="1"/>
            <a:r>
              <a:rPr lang="es-MX" dirty="0"/>
              <a:t>COMMENT</a:t>
            </a:r>
          </a:p>
          <a:p>
            <a:pPr lvl="1"/>
            <a:r>
              <a:rPr lang="es-MX" dirty="0"/>
              <a:t>RENAME</a:t>
            </a:r>
          </a:p>
          <a:p>
            <a:pPr marL="0" indent="0">
              <a:buNone/>
            </a:pPr>
            <a:r>
              <a:rPr lang="es-MX" dirty="0"/>
              <a:t>Las cuales nos permiten crear, modificar y eliminar objetos de base de datos, respectivamente, entre ellos:</a:t>
            </a:r>
          </a:p>
        </p:txBody>
      </p:sp>
    </p:spTree>
    <p:extLst>
      <p:ext uri="{BB962C8B-B14F-4D97-AF65-F5344CB8AC3E}">
        <p14:creationId xmlns:p14="http://schemas.microsoft.com/office/powerpoint/2010/main" val="2501938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DDL</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normAutofit fontScale="92500" lnSpcReduction="20000"/>
          </a:bodyPr>
          <a:lstStyle/>
          <a:p>
            <a:r>
              <a:rPr lang="es-MX" dirty="0"/>
              <a:t>Bases de datos</a:t>
            </a:r>
          </a:p>
          <a:p>
            <a:endParaRPr lang="es-MX" dirty="0"/>
          </a:p>
          <a:p>
            <a:r>
              <a:rPr lang="es-MX" dirty="0"/>
              <a:t>En Greenplum se pueden crear múltiples bases de datos</a:t>
            </a:r>
          </a:p>
          <a:p>
            <a:r>
              <a:rPr lang="es-MX" dirty="0"/>
              <a:t>Aun teniendo múltiples Bases de datos, los clientes solo pueden acceder a una a la vez, las consultas entre bases de datos no se pueden realizar</a:t>
            </a:r>
          </a:p>
          <a:p>
            <a:endParaRPr lang="es-MX" dirty="0"/>
          </a:p>
          <a:p>
            <a:r>
              <a:rPr lang="es-MX" dirty="0" err="1">
                <a:solidFill>
                  <a:schemeClr val="accent1">
                    <a:lumMod val="75000"/>
                  </a:schemeClr>
                </a:solidFill>
              </a:rPr>
              <a:t>Create</a:t>
            </a:r>
            <a:r>
              <a:rPr lang="es-MX" dirty="0">
                <a:solidFill>
                  <a:schemeClr val="accent1">
                    <a:lumMod val="75000"/>
                  </a:schemeClr>
                </a:solidFill>
              </a:rPr>
              <a:t> </a:t>
            </a:r>
            <a:r>
              <a:rPr lang="es-MX" dirty="0" err="1">
                <a:solidFill>
                  <a:schemeClr val="accent1">
                    <a:lumMod val="75000"/>
                  </a:schemeClr>
                </a:solidFill>
              </a:rPr>
              <a:t>database</a:t>
            </a:r>
            <a:r>
              <a:rPr lang="es-MX" dirty="0">
                <a:solidFill>
                  <a:schemeClr val="accent1">
                    <a:lumMod val="75000"/>
                  </a:schemeClr>
                </a:solidFill>
              </a:rPr>
              <a:t> [nombre];</a:t>
            </a:r>
          </a:p>
          <a:p>
            <a:r>
              <a:rPr lang="es-MX" dirty="0" err="1">
                <a:solidFill>
                  <a:srgbClr val="0070C0"/>
                </a:solidFill>
              </a:rPr>
              <a:t>create</a:t>
            </a:r>
            <a:r>
              <a:rPr lang="es-MX" dirty="0">
                <a:solidFill>
                  <a:srgbClr val="0070C0"/>
                </a:solidFill>
              </a:rPr>
              <a:t> </a:t>
            </a:r>
            <a:r>
              <a:rPr lang="es-MX" dirty="0" err="1">
                <a:solidFill>
                  <a:srgbClr val="0070C0"/>
                </a:solidFill>
              </a:rPr>
              <a:t>database</a:t>
            </a:r>
            <a:r>
              <a:rPr lang="es-MX" dirty="0">
                <a:solidFill>
                  <a:srgbClr val="0070C0"/>
                </a:solidFill>
              </a:rPr>
              <a:t> </a:t>
            </a:r>
            <a:r>
              <a:rPr lang="es-MX" dirty="0" err="1">
                <a:solidFill>
                  <a:schemeClr val="tx1"/>
                </a:solidFill>
              </a:rPr>
              <a:t>name</a:t>
            </a:r>
            <a:r>
              <a:rPr lang="es-MX" dirty="0">
                <a:solidFill>
                  <a:srgbClr val="0070C0"/>
                </a:solidFill>
              </a:rPr>
              <a:t> </a:t>
            </a:r>
            <a:r>
              <a:rPr lang="es-MX" dirty="0"/>
              <a:t>[ ENCODING = </a:t>
            </a:r>
            <a:r>
              <a:rPr lang="es-MX" dirty="0" err="1"/>
              <a:t>encoding</a:t>
            </a:r>
            <a:r>
              <a:rPr lang="es-MX" dirty="0"/>
              <a:t> </a:t>
            </a:r>
          </a:p>
          <a:p>
            <a:pPr marL="1828800" lvl="4" indent="0">
              <a:buNone/>
            </a:pPr>
            <a:r>
              <a:rPr lang="es-MX" dirty="0"/>
              <a:t>		          TABLESPACE = </a:t>
            </a:r>
            <a:r>
              <a:rPr lang="es-MX" dirty="0" err="1"/>
              <a:t>tablespace</a:t>
            </a:r>
            <a:endParaRPr lang="es-MX" dirty="0"/>
          </a:p>
          <a:p>
            <a:pPr marL="1828800" lvl="4" indent="0">
              <a:buNone/>
            </a:pPr>
            <a:r>
              <a:rPr lang="es-MX" dirty="0"/>
              <a:t>		          CONNECTION LIMIT = </a:t>
            </a:r>
            <a:r>
              <a:rPr lang="es-MX" dirty="0" err="1"/>
              <a:t>connlimit</a:t>
            </a:r>
            <a:r>
              <a:rPr lang="es-MX" dirty="0"/>
              <a:t>];</a:t>
            </a:r>
          </a:p>
          <a:p>
            <a:r>
              <a:rPr lang="es-MX" dirty="0" err="1">
                <a:solidFill>
                  <a:srgbClr val="0070C0"/>
                </a:solidFill>
              </a:rPr>
              <a:t>Createdb</a:t>
            </a:r>
            <a:r>
              <a:rPr lang="es-MX" dirty="0"/>
              <a:t> </a:t>
            </a:r>
            <a:r>
              <a:rPr lang="es-MX" dirty="0" err="1"/>
              <a:t>name</a:t>
            </a:r>
            <a:r>
              <a:rPr lang="es-MX" dirty="0"/>
              <a:t>;</a:t>
            </a:r>
          </a:p>
          <a:p>
            <a:endParaRPr lang="es-MX" dirty="0">
              <a:solidFill>
                <a:schemeClr val="accent1">
                  <a:lumMod val="75000"/>
                </a:schemeClr>
              </a:solidFill>
            </a:endParaRPr>
          </a:p>
        </p:txBody>
      </p:sp>
    </p:spTree>
    <p:extLst>
      <p:ext uri="{BB962C8B-B14F-4D97-AF65-F5344CB8AC3E}">
        <p14:creationId xmlns:p14="http://schemas.microsoft.com/office/powerpoint/2010/main" val="1121837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fontScale="90000"/>
          </a:bodyPr>
          <a:lstStyle/>
          <a:p>
            <a:r>
              <a:rPr lang="en-US"/>
              <a:t>Greenplum administration – create a schema</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r>
              <a:rPr lang="es-MX" dirty="0"/>
              <a:t>En cuanto a los esquemas la recomendación es que se usen como elementos para distinguir a nivel de negocio, sobre la razón de ser de los elementos que contienen</a:t>
            </a:r>
          </a:p>
          <a:p>
            <a:pPr lvl="1"/>
            <a:r>
              <a:rPr lang="es-MX" dirty="0"/>
              <a:t>Finanzas</a:t>
            </a:r>
          </a:p>
          <a:p>
            <a:pPr lvl="1"/>
            <a:r>
              <a:rPr lang="es-MX" dirty="0"/>
              <a:t>Catálogos</a:t>
            </a:r>
          </a:p>
          <a:p>
            <a:pPr lvl="1"/>
            <a:r>
              <a:rPr lang="es-MX" dirty="0"/>
              <a:t>Rh</a:t>
            </a:r>
          </a:p>
          <a:p>
            <a:r>
              <a:rPr lang="es-MX" dirty="0" err="1">
                <a:solidFill>
                  <a:srgbClr val="0070C0"/>
                </a:solidFill>
              </a:rPr>
              <a:t>Create</a:t>
            </a:r>
            <a:r>
              <a:rPr lang="es-MX" dirty="0">
                <a:solidFill>
                  <a:srgbClr val="0070C0"/>
                </a:solidFill>
              </a:rPr>
              <a:t> </a:t>
            </a:r>
            <a:r>
              <a:rPr lang="es-MX" dirty="0" err="1">
                <a:solidFill>
                  <a:srgbClr val="0070C0"/>
                </a:solidFill>
              </a:rPr>
              <a:t>schema</a:t>
            </a:r>
            <a:r>
              <a:rPr lang="es-MX" dirty="0">
                <a:solidFill>
                  <a:srgbClr val="0070C0"/>
                </a:solidFill>
              </a:rPr>
              <a:t> </a:t>
            </a:r>
            <a:r>
              <a:rPr lang="es-MX" dirty="0" err="1"/>
              <a:t>name</a:t>
            </a:r>
            <a:r>
              <a:rPr lang="es-MX" dirty="0"/>
              <a:t>;</a:t>
            </a:r>
          </a:p>
        </p:txBody>
      </p:sp>
    </p:spTree>
    <p:extLst>
      <p:ext uri="{BB962C8B-B14F-4D97-AF65-F5344CB8AC3E}">
        <p14:creationId xmlns:p14="http://schemas.microsoft.com/office/powerpoint/2010/main" val="3178901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DDL</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pPr marL="0" indent="0">
              <a:buNone/>
            </a:pPr>
            <a:r>
              <a:rPr lang="es-MX" dirty="0"/>
              <a:t>TABLESPACE</a:t>
            </a:r>
          </a:p>
          <a:p>
            <a:pPr marL="0" indent="0">
              <a:buNone/>
            </a:pPr>
            <a:r>
              <a:rPr lang="es-MX" dirty="0"/>
              <a:t>El TABLESPACE nos permite tener múltiples sistemas de archivos y tener un mejor control sobre el almacenamiento y rendimiento de nuestro clúster.</a:t>
            </a:r>
          </a:p>
          <a:p>
            <a:pPr marL="0" indent="0">
              <a:buNone/>
            </a:pPr>
            <a:r>
              <a:rPr lang="es-MX" dirty="0"/>
              <a:t>Para poder crear un TABLESPACE, la ubicación debe existir en cada uno de los hosts del clúster,</a:t>
            </a:r>
          </a:p>
          <a:p>
            <a:pPr marL="0" indent="0">
              <a:buNone/>
            </a:pPr>
            <a:endParaRPr lang="es-MX" dirty="0"/>
          </a:p>
          <a:p>
            <a:pPr marL="0" indent="0">
              <a:buNone/>
            </a:pPr>
            <a:r>
              <a:rPr lang="es-MX" dirty="0" err="1">
                <a:solidFill>
                  <a:schemeClr val="accent1">
                    <a:lumMod val="75000"/>
                  </a:schemeClr>
                </a:solidFill>
              </a:rPr>
              <a:t>create</a:t>
            </a:r>
            <a:r>
              <a:rPr lang="es-MX" dirty="0">
                <a:solidFill>
                  <a:schemeClr val="accent1">
                    <a:lumMod val="75000"/>
                  </a:schemeClr>
                </a:solidFill>
              </a:rPr>
              <a:t> </a:t>
            </a:r>
            <a:r>
              <a:rPr lang="es-MX" dirty="0" err="1">
                <a:solidFill>
                  <a:schemeClr val="accent1">
                    <a:lumMod val="75000"/>
                  </a:schemeClr>
                </a:solidFill>
              </a:rPr>
              <a:t>tablespace</a:t>
            </a:r>
            <a:r>
              <a:rPr lang="es-MX" dirty="0">
                <a:solidFill>
                  <a:schemeClr val="accent1">
                    <a:lumMod val="75000"/>
                  </a:schemeClr>
                </a:solidFill>
              </a:rPr>
              <a:t> [nombre];</a:t>
            </a:r>
          </a:p>
          <a:p>
            <a:endParaRPr lang="es-MX" dirty="0"/>
          </a:p>
        </p:txBody>
      </p:sp>
    </p:spTree>
    <p:extLst>
      <p:ext uri="{BB962C8B-B14F-4D97-AF65-F5344CB8AC3E}">
        <p14:creationId xmlns:p14="http://schemas.microsoft.com/office/powerpoint/2010/main" val="3970862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a:t>
            </a:r>
            <a:r>
              <a:rPr lang="en-US" dirty="0" err="1"/>
              <a:t>Tablas</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5625"/>
            <a:ext cx="5336097" cy="4351338"/>
          </a:xfrm>
        </p:spPr>
        <p:txBody>
          <a:bodyPr/>
          <a:lstStyle/>
          <a:p>
            <a:pPr marL="457200" lvl="1" indent="0">
              <a:buNone/>
            </a:pPr>
            <a:r>
              <a:rPr lang="es-MX" dirty="0"/>
              <a:t>En la creación de una tabla hay que tomar decisiones</a:t>
            </a:r>
          </a:p>
          <a:p>
            <a:pPr lvl="2"/>
            <a:r>
              <a:rPr lang="es-MX" dirty="0"/>
              <a:t>Columnas y tipos de datos</a:t>
            </a:r>
          </a:p>
          <a:p>
            <a:pPr lvl="2"/>
            <a:r>
              <a:rPr lang="es-MX" dirty="0"/>
              <a:t>Restricciones (</a:t>
            </a:r>
            <a:r>
              <a:rPr lang="es-MX" dirty="0" err="1"/>
              <a:t>constraints</a:t>
            </a:r>
            <a:r>
              <a:rPr lang="es-MX" dirty="0"/>
              <a:t>)</a:t>
            </a:r>
          </a:p>
          <a:p>
            <a:pPr lvl="2"/>
            <a:r>
              <a:rPr lang="es-MX" dirty="0"/>
              <a:t>Política de distribución de la información (</a:t>
            </a:r>
            <a:r>
              <a:rPr lang="es-MX" dirty="0" err="1"/>
              <a:t>distributed</a:t>
            </a:r>
            <a:r>
              <a:rPr lang="es-MX" dirty="0"/>
              <a:t> </a:t>
            </a:r>
            <a:r>
              <a:rPr lang="es-MX" dirty="0" err="1"/>
              <a:t>by</a:t>
            </a:r>
            <a:r>
              <a:rPr lang="es-MX" dirty="0"/>
              <a:t>)</a:t>
            </a:r>
          </a:p>
          <a:p>
            <a:pPr lvl="2"/>
            <a:r>
              <a:rPr lang="es-MX" dirty="0"/>
              <a:t>Modelo de almacenamiento (</a:t>
            </a:r>
            <a:r>
              <a:rPr lang="es-MX" dirty="0" err="1"/>
              <a:t>row</a:t>
            </a:r>
            <a:r>
              <a:rPr lang="es-MX" dirty="0"/>
              <a:t> </a:t>
            </a:r>
            <a:r>
              <a:rPr lang="es-MX" dirty="0" err="1"/>
              <a:t>oriented</a:t>
            </a:r>
            <a:r>
              <a:rPr lang="es-MX" dirty="0"/>
              <a:t>, columna </a:t>
            </a:r>
            <a:r>
              <a:rPr lang="es-MX" dirty="0" err="1"/>
              <a:t>oriented</a:t>
            </a:r>
            <a:r>
              <a:rPr lang="es-MX" dirty="0"/>
              <a:t>, AO)</a:t>
            </a:r>
          </a:p>
          <a:p>
            <a:pPr lvl="2"/>
            <a:r>
              <a:rPr lang="es-MX" dirty="0"/>
              <a:t>Política de almacenamiento (Compresión, particionamiento)</a:t>
            </a:r>
          </a:p>
          <a:p>
            <a:pPr marL="914400" lvl="2" indent="0">
              <a:buNone/>
            </a:pPr>
            <a:endParaRPr lang="es-MX" dirty="0"/>
          </a:p>
          <a:p>
            <a:endParaRPr lang="es-MX" dirty="0"/>
          </a:p>
        </p:txBody>
      </p:sp>
      <p:pic>
        <p:nvPicPr>
          <p:cNvPr id="5" name="Imagen 4" descr="Interfaz de usuario gráfica, Aplicación&#10;&#10;Descripción generada automáticamente">
            <a:extLst>
              <a:ext uri="{FF2B5EF4-FFF2-40B4-BE49-F238E27FC236}">
                <a16:creationId xmlns:a16="http://schemas.microsoft.com/office/drawing/2014/main" id="{7C8C1CA2-66DD-4B29-A202-D9D30A36E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297" y="1797147"/>
            <a:ext cx="5350338" cy="3263706"/>
          </a:xfrm>
          <a:prstGeom prst="rect">
            <a:avLst/>
          </a:prstGeom>
        </p:spPr>
      </p:pic>
    </p:spTree>
    <p:extLst>
      <p:ext uri="{BB962C8B-B14F-4D97-AF65-F5344CB8AC3E}">
        <p14:creationId xmlns:p14="http://schemas.microsoft.com/office/powerpoint/2010/main" val="1039186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a:t>
            </a:r>
            <a:r>
              <a:rPr lang="en-US" dirty="0" err="1"/>
              <a:t>Tablas</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5625"/>
            <a:ext cx="5336097" cy="4351338"/>
          </a:xfrm>
        </p:spPr>
        <p:txBody>
          <a:bodyPr/>
          <a:lstStyle/>
          <a:p>
            <a:pPr marL="457200" lvl="1" indent="0">
              <a:buNone/>
            </a:pPr>
            <a:r>
              <a:rPr lang="es-MX" dirty="0"/>
              <a:t>En la creación de una tabla hay que tomar decisiones</a:t>
            </a:r>
          </a:p>
          <a:p>
            <a:pPr lvl="2"/>
            <a:r>
              <a:rPr lang="es-MX" b="1" dirty="0"/>
              <a:t>Columnas y tipos de datos</a:t>
            </a:r>
          </a:p>
          <a:p>
            <a:pPr lvl="2"/>
            <a:r>
              <a:rPr lang="es-MX" dirty="0"/>
              <a:t>Restricciones (</a:t>
            </a:r>
            <a:r>
              <a:rPr lang="es-MX" dirty="0" err="1"/>
              <a:t>constraints</a:t>
            </a:r>
            <a:r>
              <a:rPr lang="es-MX" dirty="0"/>
              <a:t>)</a:t>
            </a:r>
          </a:p>
          <a:p>
            <a:pPr lvl="2"/>
            <a:r>
              <a:rPr lang="es-MX" dirty="0"/>
              <a:t>Política de distribución de la información (</a:t>
            </a:r>
            <a:r>
              <a:rPr lang="es-MX" dirty="0" err="1"/>
              <a:t>distributed</a:t>
            </a:r>
            <a:r>
              <a:rPr lang="es-MX" dirty="0"/>
              <a:t> </a:t>
            </a:r>
            <a:r>
              <a:rPr lang="es-MX" dirty="0" err="1"/>
              <a:t>by</a:t>
            </a:r>
            <a:r>
              <a:rPr lang="es-MX" dirty="0"/>
              <a:t>)</a:t>
            </a:r>
          </a:p>
          <a:p>
            <a:pPr lvl="2"/>
            <a:r>
              <a:rPr lang="es-MX" dirty="0"/>
              <a:t>Modelo de almacenamiento (</a:t>
            </a:r>
            <a:r>
              <a:rPr lang="es-MX" dirty="0" err="1"/>
              <a:t>row</a:t>
            </a:r>
            <a:r>
              <a:rPr lang="es-MX" dirty="0"/>
              <a:t> </a:t>
            </a:r>
            <a:r>
              <a:rPr lang="es-MX" dirty="0" err="1"/>
              <a:t>oriented</a:t>
            </a:r>
            <a:r>
              <a:rPr lang="es-MX" dirty="0"/>
              <a:t>, columna </a:t>
            </a:r>
            <a:r>
              <a:rPr lang="es-MX" dirty="0" err="1"/>
              <a:t>oriented</a:t>
            </a:r>
            <a:r>
              <a:rPr lang="es-MX" dirty="0"/>
              <a:t>, AO)</a:t>
            </a:r>
          </a:p>
          <a:p>
            <a:pPr lvl="2"/>
            <a:r>
              <a:rPr lang="es-MX" dirty="0"/>
              <a:t>Política de almacenamiento (Compresión, particionamiento)</a:t>
            </a:r>
          </a:p>
          <a:p>
            <a:pPr marL="914400" lvl="2" indent="0">
              <a:buNone/>
            </a:pPr>
            <a:endParaRPr lang="es-MX" dirty="0"/>
          </a:p>
          <a:p>
            <a:endParaRPr lang="es-MX" dirty="0"/>
          </a:p>
        </p:txBody>
      </p:sp>
      <p:pic>
        <p:nvPicPr>
          <p:cNvPr id="5" name="Imagen 4" descr="Interfaz de usuario gráfica, Aplicación&#10;&#10;Descripción generada automáticamente">
            <a:extLst>
              <a:ext uri="{FF2B5EF4-FFF2-40B4-BE49-F238E27FC236}">
                <a16:creationId xmlns:a16="http://schemas.microsoft.com/office/drawing/2014/main" id="{7C8C1CA2-66DD-4B29-A202-D9D30A36E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297" y="1797147"/>
            <a:ext cx="5350338" cy="3263706"/>
          </a:xfrm>
          <a:prstGeom prst="rect">
            <a:avLst/>
          </a:prstGeom>
        </p:spPr>
      </p:pic>
    </p:spTree>
    <p:extLst>
      <p:ext uri="{BB962C8B-B14F-4D97-AF65-F5344CB8AC3E}">
        <p14:creationId xmlns:p14="http://schemas.microsoft.com/office/powerpoint/2010/main" val="156389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a:t>
            </a:r>
            <a:r>
              <a:rPr lang="en-US" dirty="0" err="1"/>
              <a:t>Tipos</a:t>
            </a:r>
            <a:r>
              <a:rPr lang="en-US" dirty="0"/>
              <a:t> de </a:t>
            </a:r>
            <a:r>
              <a:rPr lang="en-US" dirty="0" err="1"/>
              <a:t>datos</a:t>
            </a:r>
            <a:endParaRPr lang="es-MX" dirty="0"/>
          </a:p>
        </p:txBody>
      </p:sp>
      <p:graphicFrame>
        <p:nvGraphicFramePr>
          <p:cNvPr id="4" name="Tabla 4">
            <a:extLst>
              <a:ext uri="{FF2B5EF4-FFF2-40B4-BE49-F238E27FC236}">
                <a16:creationId xmlns:a16="http://schemas.microsoft.com/office/drawing/2014/main" id="{089B6FFC-29BE-4205-9213-285D7AE31AA9}"/>
              </a:ext>
            </a:extLst>
          </p:cNvPr>
          <p:cNvGraphicFramePr>
            <a:graphicFrameLocks noGrp="1"/>
          </p:cNvGraphicFramePr>
          <p:nvPr>
            <p:extLst>
              <p:ext uri="{D42A27DB-BD31-4B8C-83A1-F6EECF244321}">
                <p14:modId xmlns:p14="http://schemas.microsoft.com/office/powerpoint/2010/main" val="331589370"/>
              </p:ext>
            </p:extLst>
          </p:nvPr>
        </p:nvGraphicFramePr>
        <p:xfrm>
          <a:off x="964734" y="1734606"/>
          <a:ext cx="10183536" cy="4493987"/>
        </p:xfrm>
        <a:graphic>
          <a:graphicData uri="http://schemas.openxmlformats.org/drawingml/2006/table">
            <a:tbl>
              <a:tblPr firstRow="1">
                <a:tableStyleId>{93296810-A885-4BE3-A3E7-6D5BEEA58F35}</a:tableStyleId>
              </a:tblPr>
              <a:tblGrid>
                <a:gridCol w="1909057">
                  <a:extLst>
                    <a:ext uri="{9D8B030D-6E8A-4147-A177-3AD203B41FA5}">
                      <a16:colId xmlns:a16="http://schemas.microsoft.com/office/drawing/2014/main" val="2315365057"/>
                    </a:ext>
                  </a:extLst>
                </a:gridCol>
                <a:gridCol w="1216974">
                  <a:extLst>
                    <a:ext uri="{9D8B030D-6E8A-4147-A177-3AD203B41FA5}">
                      <a16:colId xmlns:a16="http://schemas.microsoft.com/office/drawing/2014/main" val="368328667"/>
                    </a:ext>
                  </a:extLst>
                </a:gridCol>
                <a:gridCol w="1702697">
                  <a:extLst>
                    <a:ext uri="{9D8B030D-6E8A-4147-A177-3AD203B41FA5}">
                      <a16:colId xmlns:a16="http://schemas.microsoft.com/office/drawing/2014/main" val="2578628145"/>
                    </a:ext>
                  </a:extLst>
                </a:gridCol>
                <a:gridCol w="3286189">
                  <a:extLst>
                    <a:ext uri="{9D8B030D-6E8A-4147-A177-3AD203B41FA5}">
                      <a16:colId xmlns:a16="http://schemas.microsoft.com/office/drawing/2014/main" val="4231032686"/>
                    </a:ext>
                  </a:extLst>
                </a:gridCol>
                <a:gridCol w="2068619">
                  <a:extLst>
                    <a:ext uri="{9D8B030D-6E8A-4147-A177-3AD203B41FA5}">
                      <a16:colId xmlns:a16="http://schemas.microsoft.com/office/drawing/2014/main" val="2516667214"/>
                    </a:ext>
                  </a:extLst>
                </a:gridCol>
              </a:tblGrid>
              <a:tr h="307929">
                <a:tc>
                  <a:txBody>
                    <a:bodyPr/>
                    <a:lstStyle/>
                    <a:p>
                      <a:r>
                        <a:rPr lang="es-MX" sz="1600" dirty="0"/>
                        <a:t>Nombre</a:t>
                      </a:r>
                    </a:p>
                  </a:txBody>
                  <a:tcPr marT="33251" marB="33251"/>
                </a:tc>
                <a:tc>
                  <a:txBody>
                    <a:bodyPr/>
                    <a:lstStyle/>
                    <a:p>
                      <a:r>
                        <a:rPr lang="es-MX" sz="1600" dirty="0"/>
                        <a:t>Alias</a:t>
                      </a:r>
                    </a:p>
                  </a:txBody>
                  <a:tcPr marT="33251" marB="33251"/>
                </a:tc>
                <a:tc>
                  <a:txBody>
                    <a:bodyPr/>
                    <a:lstStyle/>
                    <a:p>
                      <a:r>
                        <a:rPr lang="es-MX" sz="1600" dirty="0"/>
                        <a:t>Tamaño</a:t>
                      </a:r>
                    </a:p>
                  </a:txBody>
                  <a:tcPr marT="33251" marB="33251"/>
                </a:tc>
                <a:tc>
                  <a:txBody>
                    <a:bodyPr/>
                    <a:lstStyle/>
                    <a:p>
                      <a:r>
                        <a:rPr lang="es-MX" sz="1600" dirty="0"/>
                        <a:t>Rango</a:t>
                      </a:r>
                    </a:p>
                  </a:txBody>
                  <a:tcPr marT="33251" marB="33251"/>
                </a:tc>
                <a:tc>
                  <a:txBody>
                    <a:bodyPr/>
                    <a:lstStyle/>
                    <a:p>
                      <a:r>
                        <a:rPr lang="es-MX" sz="1600" dirty="0"/>
                        <a:t>Descripción</a:t>
                      </a:r>
                    </a:p>
                  </a:txBody>
                  <a:tcPr marT="33251" marB="33251"/>
                </a:tc>
                <a:extLst>
                  <a:ext uri="{0D108BD9-81ED-4DB2-BD59-A6C34878D82A}">
                    <a16:rowId xmlns:a16="http://schemas.microsoft.com/office/drawing/2014/main" val="4079998862"/>
                  </a:ext>
                </a:extLst>
              </a:tr>
              <a:tr h="519802">
                <a:tc>
                  <a:txBody>
                    <a:bodyPr/>
                    <a:lstStyle/>
                    <a:p>
                      <a:r>
                        <a:rPr lang="es-MX" sz="1600" dirty="0" err="1"/>
                        <a:t>bigint</a:t>
                      </a:r>
                      <a:endParaRPr lang="es-MX" sz="1600" dirty="0"/>
                    </a:p>
                  </a:txBody>
                  <a:tcPr marL="25400" marR="25400" marT="18475" marB="18475"/>
                </a:tc>
                <a:tc>
                  <a:txBody>
                    <a:bodyPr/>
                    <a:lstStyle/>
                    <a:p>
                      <a:r>
                        <a:rPr lang="es-MX" sz="1600" dirty="0"/>
                        <a:t>int8</a:t>
                      </a:r>
                    </a:p>
                  </a:txBody>
                  <a:tcPr marL="25400" marR="25400" marT="18475" marB="18475"/>
                </a:tc>
                <a:tc>
                  <a:txBody>
                    <a:bodyPr/>
                    <a:lstStyle/>
                    <a:p>
                      <a:r>
                        <a:rPr lang="es-MX" sz="1600" dirty="0"/>
                        <a:t>8 bytes</a:t>
                      </a:r>
                    </a:p>
                  </a:txBody>
                  <a:tcPr marL="25400" marR="25400" marT="18475" marB="18475"/>
                </a:tc>
                <a:tc>
                  <a:txBody>
                    <a:bodyPr/>
                    <a:lstStyle/>
                    <a:p>
                      <a:r>
                        <a:rPr lang="es-MX" sz="1600" dirty="0"/>
                        <a:t>-922337203​6854775808 to 922337203​6854775807</a:t>
                      </a:r>
                    </a:p>
                  </a:txBody>
                  <a:tcPr marL="25400" marR="25400" marT="18475" marB="18475"/>
                </a:tc>
                <a:tc>
                  <a:txBody>
                    <a:bodyPr/>
                    <a:lstStyle/>
                    <a:p>
                      <a:r>
                        <a:rPr lang="es-MX" sz="1600"/>
                        <a:t>large range integer</a:t>
                      </a:r>
                    </a:p>
                  </a:txBody>
                  <a:tcPr marL="25400" marR="25400" marT="18475" marB="18475"/>
                </a:tc>
                <a:extLst>
                  <a:ext uri="{0D108BD9-81ED-4DB2-BD59-A6C34878D82A}">
                    <a16:rowId xmlns:a16="http://schemas.microsoft.com/office/drawing/2014/main" val="3625515399"/>
                  </a:ext>
                </a:extLst>
              </a:tr>
              <a:tr h="635490">
                <a:tc>
                  <a:txBody>
                    <a:bodyPr/>
                    <a:lstStyle/>
                    <a:p>
                      <a:r>
                        <a:rPr lang="es-MX" sz="1600" dirty="0" err="1">
                          <a:solidFill>
                            <a:srgbClr val="0070C0"/>
                          </a:solidFill>
                        </a:rPr>
                        <a:t>bigserial</a:t>
                      </a:r>
                      <a:endParaRPr lang="es-MX" sz="1600" dirty="0">
                        <a:solidFill>
                          <a:srgbClr val="0070C0"/>
                        </a:solidFill>
                      </a:endParaRPr>
                    </a:p>
                  </a:txBody>
                  <a:tcPr marL="25400" marR="25400" marT="18475" marB="18475"/>
                </a:tc>
                <a:tc>
                  <a:txBody>
                    <a:bodyPr/>
                    <a:lstStyle/>
                    <a:p>
                      <a:r>
                        <a:rPr lang="es-MX" sz="1600"/>
                        <a:t>serial8</a:t>
                      </a:r>
                    </a:p>
                  </a:txBody>
                  <a:tcPr marL="25400" marR="25400" marT="18475" marB="18475"/>
                </a:tc>
                <a:tc>
                  <a:txBody>
                    <a:bodyPr/>
                    <a:lstStyle/>
                    <a:p>
                      <a:r>
                        <a:rPr lang="es-MX" sz="1600"/>
                        <a:t>8 bytes</a:t>
                      </a:r>
                    </a:p>
                  </a:txBody>
                  <a:tcPr marL="25400" marR="25400" marT="18475" marB="18475"/>
                </a:tc>
                <a:tc>
                  <a:txBody>
                    <a:bodyPr/>
                    <a:lstStyle/>
                    <a:p>
                      <a:r>
                        <a:rPr lang="es-MX" sz="1600" dirty="0"/>
                        <a:t>1 to 922337203​6854775807</a:t>
                      </a:r>
                    </a:p>
                  </a:txBody>
                  <a:tcPr marL="25400" marR="25400" marT="18475" marB="18475"/>
                </a:tc>
                <a:tc>
                  <a:txBody>
                    <a:bodyPr/>
                    <a:lstStyle/>
                    <a:p>
                      <a:r>
                        <a:rPr lang="es-MX" sz="1600"/>
                        <a:t>large autoincrementing integer</a:t>
                      </a:r>
                    </a:p>
                  </a:txBody>
                  <a:tcPr marL="25400" marR="25400" marT="18475" marB="18475"/>
                </a:tc>
                <a:extLst>
                  <a:ext uri="{0D108BD9-81ED-4DB2-BD59-A6C34878D82A}">
                    <a16:rowId xmlns:a16="http://schemas.microsoft.com/office/drawing/2014/main" val="1347744542"/>
                  </a:ext>
                </a:extLst>
              </a:tr>
              <a:tr h="519802">
                <a:tc>
                  <a:txBody>
                    <a:bodyPr/>
                    <a:lstStyle/>
                    <a:p>
                      <a:r>
                        <a:rPr lang="es-MX" sz="1600" dirty="0" err="1">
                          <a:solidFill>
                            <a:srgbClr val="0070C0"/>
                          </a:solidFill>
                        </a:rPr>
                        <a:t>boolean</a:t>
                      </a:r>
                      <a:endParaRPr lang="es-MX" sz="1600" dirty="0">
                        <a:solidFill>
                          <a:srgbClr val="0070C0"/>
                        </a:solidFill>
                      </a:endParaRPr>
                    </a:p>
                  </a:txBody>
                  <a:tcPr marL="25400" marR="25400" marT="18475" marB="18475"/>
                </a:tc>
                <a:tc>
                  <a:txBody>
                    <a:bodyPr/>
                    <a:lstStyle/>
                    <a:p>
                      <a:r>
                        <a:rPr lang="es-MX" sz="1600"/>
                        <a:t>bool</a:t>
                      </a:r>
                    </a:p>
                  </a:txBody>
                  <a:tcPr marL="25400" marR="25400" marT="18475" marB="18475"/>
                </a:tc>
                <a:tc>
                  <a:txBody>
                    <a:bodyPr/>
                    <a:lstStyle/>
                    <a:p>
                      <a:r>
                        <a:rPr lang="es-MX" sz="1600"/>
                        <a:t>1 byte</a:t>
                      </a:r>
                    </a:p>
                  </a:txBody>
                  <a:tcPr marL="25400" marR="25400" marT="18475" marB="18475"/>
                </a:tc>
                <a:tc>
                  <a:txBody>
                    <a:bodyPr/>
                    <a:lstStyle/>
                    <a:p>
                      <a:r>
                        <a:rPr lang="es-MX" sz="1600"/>
                        <a:t>true/false, t/f, yes/no, y/n, 1/0</a:t>
                      </a:r>
                    </a:p>
                  </a:txBody>
                  <a:tcPr marL="25400" marR="25400" marT="18475" marB="18475"/>
                </a:tc>
                <a:tc>
                  <a:txBody>
                    <a:bodyPr/>
                    <a:lstStyle/>
                    <a:p>
                      <a:r>
                        <a:rPr lang="es-MX" sz="1600" dirty="0" err="1"/>
                        <a:t>logical</a:t>
                      </a:r>
                      <a:r>
                        <a:rPr lang="es-MX" sz="1600" dirty="0"/>
                        <a:t> </a:t>
                      </a:r>
                      <a:r>
                        <a:rPr lang="es-MX" sz="1600" dirty="0" err="1"/>
                        <a:t>boolean</a:t>
                      </a:r>
                      <a:r>
                        <a:rPr lang="es-MX" sz="1600" dirty="0"/>
                        <a:t> (true/false)</a:t>
                      </a:r>
                    </a:p>
                  </a:txBody>
                  <a:tcPr marL="25400" marR="25400" marT="18475" marB="18475"/>
                </a:tc>
                <a:extLst>
                  <a:ext uri="{0D108BD9-81ED-4DB2-BD59-A6C34878D82A}">
                    <a16:rowId xmlns:a16="http://schemas.microsoft.com/office/drawing/2014/main" val="3509243064"/>
                  </a:ext>
                </a:extLst>
              </a:tr>
              <a:tr h="519802">
                <a:tc>
                  <a:txBody>
                    <a:bodyPr/>
                    <a:lstStyle/>
                    <a:p>
                      <a:r>
                        <a:rPr lang="es-MX" sz="1600" dirty="0" err="1">
                          <a:solidFill>
                            <a:srgbClr val="0070C0"/>
                          </a:solidFill>
                        </a:rPr>
                        <a:t>character</a:t>
                      </a:r>
                      <a:r>
                        <a:rPr lang="es-MX" sz="1600" dirty="0">
                          <a:solidFill>
                            <a:srgbClr val="0070C0"/>
                          </a:solidFill>
                        </a:rPr>
                        <a:t> </a:t>
                      </a:r>
                      <a:r>
                        <a:rPr lang="es-MX" sz="1600" dirty="0" err="1">
                          <a:solidFill>
                            <a:srgbClr val="0070C0"/>
                          </a:solidFill>
                        </a:rPr>
                        <a:t>varying</a:t>
                      </a:r>
                      <a:r>
                        <a:rPr lang="es-MX" sz="1600" dirty="0">
                          <a:solidFill>
                            <a:srgbClr val="0070C0"/>
                          </a:solidFill>
                        </a:rPr>
                        <a:t> </a:t>
                      </a:r>
                      <a:r>
                        <a:rPr lang="es-MX" sz="1600" dirty="0"/>
                        <a:t>[ (n) ]</a:t>
                      </a:r>
                      <a:r>
                        <a:rPr lang="es-MX" sz="1600" baseline="30000" dirty="0">
                          <a:hlinkClick r:id="rId2"/>
                        </a:rPr>
                        <a:t>1</a:t>
                      </a:r>
                      <a:r>
                        <a:rPr lang="es-MX" sz="1600" dirty="0"/>
                        <a:t> </a:t>
                      </a:r>
                    </a:p>
                  </a:txBody>
                  <a:tcPr marL="25400" marR="25400" marT="18475" marB="18475"/>
                </a:tc>
                <a:tc>
                  <a:txBody>
                    <a:bodyPr/>
                    <a:lstStyle/>
                    <a:p>
                      <a:r>
                        <a:rPr lang="es-MX" sz="1600" dirty="0" err="1"/>
                        <a:t>varchar</a:t>
                      </a:r>
                      <a:r>
                        <a:rPr lang="es-MX" sz="1600" dirty="0"/>
                        <a:t> [ (n) ] </a:t>
                      </a:r>
                    </a:p>
                  </a:txBody>
                  <a:tcPr marL="25400" marR="25400" marT="18475" marB="18475"/>
                </a:tc>
                <a:tc>
                  <a:txBody>
                    <a:bodyPr/>
                    <a:lstStyle/>
                    <a:p>
                      <a:r>
                        <a:rPr lang="es-MX" sz="1600" dirty="0"/>
                        <a:t>1 byte + </a:t>
                      </a:r>
                      <a:r>
                        <a:rPr lang="es-MX" sz="1600" dirty="0" err="1"/>
                        <a:t>string</a:t>
                      </a:r>
                      <a:r>
                        <a:rPr lang="es-MX" sz="1600" dirty="0"/>
                        <a:t> </a:t>
                      </a:r>
                      <a:r>
                        <a:rPr lang="es-MX" sz="1600" dirty="0" err="1"/>
                        <a:t>size</a:t>
                      </a:r>
                      <a:r>
                        <a:rPr lang="es-MX" sz="1600" dirty="0"/>
                        <a:t> </a:t>
                      </a:r>
                    </a:p>
                  </a:txBody>
                  <a:tcPr marL="25400" marR="25400" marT="18475" marB="18475"/>
                </a:tc>
                <a:tc>
                  <a:txBody>
                    <a:bodyPr/>
                    <a:lstStyle/>
                    <a:p>
                      <a:r>
                        <a:rPr lang="en-US" sz="1600"/>
                        <a:t>strings up to n characters in length</a:t>
                      </a:r>
                    </a:p>
                  </a:txBody>
                  <a:tcPr marL="25400" marR="25400" marT="18475" marB="18475"/>
                </a:tc>
                <a:tc>
                  <a:txBody>
                    <a:bodyPr/>
                    <a:lstStyle/>
                    <a:p>
                      <a:r>
                        <a:rPr lang="es-MX" sz="1600" dirty="0"/>
                        <a:t>variable-</a:t>
                      </a:r>
                      <a:r>
                        <a:rPr lang="es-MX" sz="1600" dirty="0" err="1"/>
                        <a:t>length</a:t>
                      </a:r>
                      <a:r>
                        <a:rPr lang="es-MX" sz="1600" dirty="0"/>
                        <a:t> </a:t>
                      </a:r>
                      <a:r>
                        <a:rPr lang="es-MX" sz="1600" dirty="0" err="1"/>
                        <a:t>with</a:t>
                      </a:r>
                      <a:r>
                        <a:rPr lang="es-MX" sz="1600" dirty="0"/>
                        <a:t> </a:t>
                      </a:r>
                      <a:r>
                        <a:rPr lang="es-MX" sz="1600" dirty="0" err="1"/>
                        <a:t>limit</a:t>
                      </a:r>
                      <a:endParaRPr lang="es-MX" sz="1600" dirty="0"/>
                    </a:p>
                  </a:txBody>
                  <a:tcPr marL="25400" marR="25400" marT="18475" marB="18475"/>
                </a:tc>
                <a:extLst>
                  <a:ext uri="{0D108BD9-81ED-4DB2-BD59-A6C34878D82A}">
                    <a16:rowId xmlns:a16="http://schemas.microsoft.com/office/drawing/2014/main" val="2783149146"/>
                  </a:ext>
                </a:extLst>
              </a:tr>
              <a:tr h="519802">
                <a:tc>
                  <a:txBody>
                    <a:bodyPr/>
                    <a:lstStyle/>
                    <a:p>
                      <a:r>
                        <a:rPr lang="es-MX" sz="1600" dirty="0">
                          <a:solidFill>
                            <a:srgbClr val="0070C0"/>
                          </a:solidFill>
                        </a:rPr>
                        <a:t>date</a:t>
                      </a:r>
                    </a:p>
                  </a:txBody>
                  <a:tcPr marL="25400" marR="25400" marT="18475" marB="18475"/>
                </a:tc>
                <a:tc>
                  <a:txBody>
                    <a:bodyPr/>
                    <a:lstStyle/>
                    <a:p>
                      <a:r>
                        <a:rPr lang="es-MX" sz="1600"/>
                        <a:t> </a:t>
                      </a:r>
                    </a:p>
                  </a:txBody>
                  <a:tcPr marL="25400" marR="25400" marT="18475" marB="18475"/>
                </a:tc>
                <a:tc>
                  <a:txBody>
                    <a:bodyPr/>
                    <a:lstStyle/>
                    <a:p>
                      <a:r>
                        <a:rPr lang="es-MX" sz="1600" dirty="0"/>
                        <a:t>4 bytes</a:t>
                      </a:r>
                    </a:p>
                  </a:txBody>
                  <a:tcPr marL="25400" marR="25400" marT="18475" marB="18475"/>
                </a:tc>
                <a:tc>
                  <a:txBody>
                    <a:bodyPr/>
                    <a:lstStyle/>
                    <a:p>
                      <a:r>
                        <a:rPr lang="es-MX" sz="1600" dirty="0"/>
                        <a:t>4713 BC - 294,277 AD </a:t>
                      </a:r>
                    </a:p>
                  </a:txBody>
                  <a:tcPr marL="25400" marR="25400" marT="18475" marB="18475"/>
                </a:tc>
                <a:tc>
                  <a:txBody>
                    <a:bodyPr/>
                    <a:lstStyle/>
                    <a:p>
                      <a:r>
                        <a:rPr lang="en-US" sz="1600" dirty="0"/>
                        <a:t>calendar date (year, month, day)</a:t>
                      </a:r>
                    </a:p>
                  </a:txBody>
                  <a:tcPr marL="25400" marR="25400" marT="18475" marB="18475"/>
                </a:tc>
                <a:extLst>
                  <a:ext uri="{0D108BD9-81ED-4DB2-BD59-A6C34878D82A}">
                    <a16:rowId xmlns:a16="http://schemas.microsoft.com/office/drawing/2014/main" val="1894482822"/>
                  </a:ext>
                </a:extLst>
              </a:tr>
              <a:tr h="435975">
                <a:tc>
                  <a:txBody>
                    <a:bodyPr/>
                    <a:lstStyle/>
                    <a:p>
                      <a:r>
                        <a:rPr lang="es-MX" sz="1600" dirty="0">
                          <a:solidFill>
                            <a:srgbClr val="0070C0"/>
                          </a:solidFill>
                        </a:rPr>
                        <a:t>decimal</a:t>
                      </a:r>
                      <a:r>
                        <a:rPr lang="es-MX" sz="1600" dirty="0"/>
                        <a:t> [ (p, s) ]</a:t>
                      </a:r>
                      <a:r>
                        <a:rPr lang="es-MX" sz="1600" baseline="30000" dirty="0">
                          <a:hlinkClick r:id="rId2"/>
                        </a:rPr>
                        <a:t>1</a:t>
                      </a:r>
                      <a:r>
                        <a:rPr lang="es-MX" sz="1600" dirty="0"/>
                        <a:t> </a:t>
                      </a:r>
                    </a:p>
                  </a:txBody>
                  <a:tcPr marL="25400" marR="25400" marT="9575" marB="9575"/>
                </a:tc>
                <a:tc>
                  <a:txBody>
                    <a:bodyPr/>
                    <a:lstStyle/>
                    <a:p>
                      <a:r>
                        <a:rPr lang="es-MX" sz="1600" dirty="0" err="1"/>
                        <a:t>numeric</a:t>
                      </a:r>
                      <a:r>
                        <a:rPr lang="es-MX" sz="1600" dirty="0"/>
                        <a:t> [ (p, s) ]</a:t>
                      </a:r>
                    </a:p>
                  </a:txBody>
                  <a:tcPr marL="25400" marR="25400" marT="9575" marB="9575"/>
                </a:tc>
                <a:tc>
                  <a:txBody>
                    <a:bodyPr/>
                    <a:lstStyle/>
                    <a:p>
                      <a:r>
                        <a:rPr lang="es-MX" sz="1600"/>
                        <a:t>variable</a:t>
                      </a:r>
                    </a:p>
                  </a:txBody>
                  <a:tcPr marL="25400" marR="25400" marT="9575" marB="9575"/>
                </a:tc>
                <a:tc>
                  <a:txBody>
                    <a:bodyPr/>
                    <a:lstStyle/>
                    <a:p>
                      <a:r>
                        <a:rPr lang="es-MX" sz="1600"/>
                        <a:t>no limit</a:t>
                      </a:r>
                    </a:p>
                  </a:txBody>
                  <a:tcPr marL="25400" marR="25400" marT="9575" marB="9575"/>
                </a:tc>
                <a:tc>
                  <a:txBody>
                    <a:bodyPr/>
                    <a:lstStyle/>
                    <a:p>
                      <a:r>
                        <a:rPr lang="es-MX" sz="1600"/>
                        <a:t>user-specified precision, exact</a:t>
                      </a:r>
                    </a:p>
                  </a:txBody>
                  <a:tcPr marL="25400" marR="25400" marT="9575" marB="9575"/>
                </a:tc>
                <a:extLst>
                  <a:ext uri="{0D108BD9-81ED-4DB2-BD59-A6C34878D82A}">
                    <a16:rowId xmlns:a16="http://schemas.microsoft.com/office/drawing/2014/main" val="875334795"/>
                  </a:ext>
                </a:extLst>
              </a:tr>
              <a:tr h="435975">
                <a:tc>
                  <a:txBody>
                    <a:bodyPr/>
                    <a:lstStyle/>
                    <a:p>
                      <a:r>
                        <a:rPr lang="es-MX" sz="1600" dirty="0" err="1"/>
                        <a:t>double</a:t>
                      </a:r>
                      <a:r>
                        <a:rPr lang="es-MX" sz="1600" dirty="0"/>
                        <a:t> </a:t>
                      </a:r>
                      <a:r>
                        <a:rPr lang="es-MX" sz="1600" dirty="0" err="1"/>
                        <a:t>precision</a:t>
                      </a:r>
                      <a:endParaRPr lang="es-MX" sz="1600" dirty="0"/>
                    </a:p>
                  </a:txBody>
                  <a:tcPr marL="25400" marR="25400" marT="9575" marB="9575"/>
                </a:tc>
                <a:tc>
                  <a:txBody>
                    <a:bodyPr/>
                    <a:lstStyle/>
                    <a:p>
                      <a:r>
                        <a:rPr lang="es-MX" sz="1600" dirty="0"/>
                        <a:t>Float8 </a:t>
                      </a:r>
                      <a:r>
                        <a:rPr lang="es-MX" sz="1600" dirty="0" err="1"/>
                        <a:t>float</a:t>
                      </a:r>
                      <a:endParaRPr lang="es-MX" sz="1600" dirty="0"/>
                    </a:p>
                  </a:txBody>
                  <a:tcPr marL="25400" marR="25400" marT="9575" marB="9575"/>
                </a:tc>
                <a:tc>
                  <a:txBody>
                    <a:bodyPr/>
                    <a:lstStyle/>
                    <a:p>
                      <a:r>
                        <a:rPr lang="es-MX" sz="1600"/>
                        <a:t>8 bytes</a:t>
                      </a:r>
                    </a:p>
                  </a:txBody>
                  <a:tcPr marL="25400" marR="25400" marT="9575" marB="9575"/>
                </a:tc>
                <a:tc>
                  <a:txBody>
                    <a:bodyPr/>
                    <a:lstStyle/>
                    <a:p>
                      <a:r>
                        <a:rPr lang="es-MX" sz="1600"/>
                        <a:t>15 decimal digits precision</a:t>
                      </a:r>
                    </a:p>
                  </a:txBody>
                  <a:tcPr marL="25400" marR="25400" marT="9575" marB="9575"/>
                </a:tc>
                <a:tc>
                  <a:txBody>
                    <a:bodyPr/>
                    <a:lstStyle/>
                    <a:p>
                      <a:r>
                        <a:rPr lang="es-MX" sz="1600"/>
                        <a:t>variable-precision, inexact</a:t>
                      </a:r>
                    </a:p>
                  </a:txBody>
                  <a:tcPr marL="25400" marR="25400" marT="9575" marB="9575"/>
                </a:tc>
                <a:extLst>
                  <a:ext uri="{0D108BD9-81ED-4DB2-BD59-A6C34878D82A}">
                    <a16:rowId xmlns:a16="http://schemas.microsoft.com/office/drawing/2014/main" val="2317973332"/>
                  </a:ext>
                </a:extLst>
              </a:tr>
              <a:tr h="435975">
                <a:tc>
                  <a:txBody>
                    <a:bodyPr/>
                    <a:lstStyle/>
                    <a:p>
                      <a:r>
                        <a:rPr lang="es-MX" sz="1600" dirty="0" err="1">
                          <a:solidFill>
                            <a:srgbClr val="0070C0"/>
                          </a:solidFill>
                        </a:rPr>
                        <a:t>integer</a:t>
                      </a:r>
                      <a:endParaRPr lang="es-MX" sz="1600" dirty="0">
                        <a:solidFill>
                          <a:srgbClr val="0070C0"/>
                        </a:solidFill>
                      </a:endParaRPr>
                    </a:p>
                  </a:txBody>
                  <a:tcPr marL="25400" marR="25400" marT="9575" marB="9575"/>
                </a:tc>
                <a:tc>
                  <a:txBody>
                    <a:bodyPr/>
                    <a:lstStyle/>
                    <a:p>
                      <a:r>
                        <a:rPr lang="es-MX" sz="1600" dirty="0" err="1"/>
                        <a:t>int</a:t>
                      </a:r>
                      <a:r>
                        <a:rPr lang="es-MX" sz="1600" dirty="0"/>
                        <a:t>, int4</a:t>
                      </a:r>
                    </a:p>
                  </a:txBody>
                  <a:tcPr marL="25400" marR="25400" marT="9575" marB="9575"/>
                </a:tc>
                <a:tc>
                  <a:txBody>
                    <a:bodyPr/>
                    <a:lstStyle/>
                    <a:p>
                      <a:r>
                        <a:rPr lang="es-MX" sz="1600" dirty="0"/>
                        <a:t>4 bytes</a:t>
                      </a:r>
                    </a:p>
                  </a:txBody>
                  <a:tcPr marL="25400" marR="25400" marT="9575" marB="9575"/>
                </a:tc>
                <a:tc>
                  <a:txBody>
                    <a:bodyPr/>
                    <a:lstStyle/>
                    <a:p>
                      <a:r>
                        <a:rPr lang="es-MX" sz="1600" dirty="0"/>
                        <a:t>-2147483648 to +2147483647</a:t>
                      </a:r>
                    </a:p>
                  </a:txBody>
                  <a:tcPr marL="25400" marR="25400" marT="9575" marB="9575"/>
                </a:tc>
                <a:tc>
                  <a:txBody>
                    <a:bodyPr/>
                    <a:lstStyle/>
                    <a:p>
                      <a:r>
                        <a:rPr lang="es-MX" sz="1600" dirty="0"/>
                        <a:t>usual </a:t>
                      </a:r>
                      <a:r>
                        <a:rPr lang="es-MX" sz="1600" dirty="0" err="1"/>
                        <a:t>choice</a:t>
                      </a:r>
                      <a:r>
                        <a:rPr lang="es-MX" sz="1600" dirty="0"/>
                        <a:t> </a:t>
                      </a:r>
                      <a:r>
                        <a:rPr lang="es-MX" sz="1600" dirty="0" err="1"/>
                        <a:t>for</a:t>
                      </a:r>
                      <a:r>
                        <a:rPr lang="es-MX" sz="1600" dirty="0"/>
                        <a:t> </a:t>
                      </a:r>
                      <a:r>
                        <a:rPr lang="es-MX" sz="1600" dirty="0" err="1"/>
                        <a:t>integer</a:t>
                      </a:r>
                      <a:endParaRPr lang="es-MX" sz="1600" dirty="0"/>
                    </a:p>
                  </a:txBody>
                  <a:tcPr marL="25400" marR="25400" marT="9575" marB="9575"/>
                </a:tc>
                <a:extLst>
                  <a:ext uri="{0D108BD9-81ED-4DB2-BD59-A6C34878D82A}">
                    <a16:rowId xmlns:a16="http://schemas.microsoft.com/office/drawing/2014/main" val="3525111620"/>
                  </a:ext>
                </a:extLst>
              </a:tr>
            </a:tbl>
          </a:graphicData>
        </a:graphic>
      </p:graphicFrame>
    </p:spTree>
    <p:extLst>
      <p:ext uri="{BB962C8B-B14F-4D97-AF65-F5344CB8AC3E}">
        <p14:creationId xmlns:p14="http://schemas.microsoft.com/office/powerpoint/2010/main" val="1160956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a:t>
            </a:r>
            <a:r>
              <a:rPr lang="en-US" dirty="0" err="1"/>
              <a:t>Tipos</a:t>
            </a:r>
            <a:r>
              <a:rPr lang="en-US" dirty="0"/>
              <a:t> de </a:t>
            </a:r>
            <a:r>
              <a:rPr lang="en-US" dirty="0" err="1"/>
              <a:t>datos</a:t>
            </a:r>
            <a:endParaRPr lang="es-MX" dirty="0"/>
          </a:p>
        </p:txBody>
      </p:sp>
      <p:graphicFrame>
        <p:nvGraphicFramePr>
          <p:cNvPr id="4" name="Tabla 4">
            <a:extLst>
              <a:ext uri="{FF2B5EF4-FFF2-40B4-BE49-F238E27FC236}">
                <a16:creationId xmlns:a16="http://schemas.microsoft.com/office/drawing/2014/main" id="{089B6FFC-29BE-4205-9213-285D7AE31AA9}"/>
              </a:ext>
            </a:extLst>
          </p:cNvPr>
          <p:cNvGraphicFramePr>
            <a:graphicFrameLocks noGrp="1"/>
          </p:cNvGraphicFramePr>
          <p:nvPr>
            <p:extLst>
              <p:ext uri="{D42A27DB-BD31-4B8C-83A1-F6EECF244321}">
                <p14:modId xmlns:p14="http://schemas.microsoft.com/office/powerpoint/2010/main" val="2703600810"/>
              </p:ext>
            </p:extLst>
          </p:nvPr>
        </p:nvGraphicFramePr>
        <p:xfrm>
          <a:off x="880144" y="1556464"/>
          <a:ext cx="10063295" cy="4670744"/>
        </p:xfrm>
        <a:graphic>
          <a:graphicData uri="http://schemas.openxmlformats.org/drawingml/2006/table">
            <a:tbl>
              <a:tblPr firstRow="1">
                <a:tableStyleId>{93296810-A885-4BE3-A3E7-6D5BEEA58F35}</a:tableStyleId>
              </a:tblPr>
              <a:tblGrid>
                <a:gridCol w="1750123">
                  <a:extLst>
                    <a:ext uri="{9D8B030D-6E8A-4147-A177-3AD203B41FA5}">
                      <a16:colId xmlns:a16="http://schemas.microsoft.com/office/drawing/2014/main" val="2315365057"/>
                    </a:ext>
                  </a:extLst>
                </a:gridCol>
                <a:gridCol w="1222665">
                  <a:extLst>
                    <a:ext uri="{9D8B030D-6E8A-4147-A177-3AD203B41FA5}">
                      <a16:colId xmlns:a16="http://schemas.microsoft.com/office/drawing/2014/main" val="368328667"/>
                    </a:ext>
                  </a:extLst>
                </a:gridCol>
                <a:gridCol w="1710659">
                  <a:extLst>
                    <a:ext uri="{9D8B030D-6E8A-4147-A177-3AD203B41FA5}">
                      <a16:colId xmlns:a16="http://schemas.microsoft.com/office/drawing/2014/main" val="2578628145"/>
                    </a:ext>
                  </a:extLst>
                </a:gridCol>
                <a:gridCol w="3301556">
                  <a:extLst>
                    <a:ext uri="{9D8B030D-6E8A-4147-A177-3AD203B41FA5}">
                      <a16:colId xmlns:a16="http://schemas.microsoft.com/office/drawing/2014/main" val="4231032686"/>
                    </a:ext>
                  </a:extLst>
                </a:gridCol>
                <a:gridCol w="2078292">
                  <a:extLst>
                    <a:ext uri="{9D8B030D-6E8A-4147-A177-3AD203B41FA5}">
                      <a16:colId xmlns:a16="http://schemas.microsoft.com/office/drawing/2014/main" val="2516667214"/>
                    </a:ext>
                  </a:extLst>
                </a:gridCol>
              </a:tblGrid>
              <a:tr h="275019">
                <a:tc>
                  <a:txBody>
                    <a:bodyPr/>
                    <a:lstStyle/>
                    <a:p>
                      <a:r>
                        <a:rPr lang="es-MX" sz="1600" dirty="0"/>
                        <a:t>Nombre</a:t>
                      </a:r>
                    </a:p>
                  </a:txBody>
                  <a:tcPr marT="23461" marB="23461"/>
                </a:tc>
                <a:tc>
                  <a:txBody>
                    <a:bodyPr/>
                    <a:lstStyle/>
                    <a:p>
                      <a:r>
                        <a:rPr lang="es-MX" sz="1600" dirty="0"/>
                        <a:t>Alias</a:t>
                      </a:r>
                    </a:p>
                  </a:txBody>
                  <a:tcPr marT="23461" marB="23461"/>
                </a:tc>
                <a:tc>
                  <a:txBody>
                    <a:bodyPr/>
                    <a:lstStyle/>
                    <a:p>
                      <a:r>
                        <a:rPr lang="es-MX" sz="1600" dirty="0"/>
                        <a:t>Tamaño</a:t>
                      </a:r>
                    </a:p>
                  </a:txBody>
                  <a:tcPr marT="23461" marB="23461"/>
                </a:tc>
                <a:tc>
                  <a:txBody>
                    <a:bodyPr/>
                    <a:lstStyle/>
                    <a:p>
                      <a:r>
                        <a:rPr lang="es-MX" sz="1600" dirty="0"/>
                        <a:t>Rango</a:t>
                      </a:r>
                    </a:p>
                  </a:txBody>
                  <a:tcPr marT="23461" marB="23461"/>
                </a:tc>
                <a:tc>
                  <a:txBody>
                    <a:bodyPr/>
                    <a:lstStyle/>
                    <a:p>
                      <a:r>
                        <a:rPr lang="es-MX" sz="1600" dirty="0"/>
                        <a:t>Descripción</a:t>
                      </a:r>
                    </a:p>
                  </a:txBody>
                  <a:tcPr marT="23461" marB="23461"/>
                </a:tc>
                <a:extLst>
                  <a:ext uri="{0D108BD9-81ED-4DB2-BD59-A6C34878D82A}">
                    <a16:rowId xmlns:a16="http://schemas.microsoft.com/office/drawing/2014/main" val="4079998862"/>
                  </a:ext>
                </a:extLst>
              </a:tr>
              <a:tr h="464290">
                <a:tc>
                  <a:txBody>
                    <a:bodyPr/>
                    <a:lstStyle/>
                    <a:p>
                      <a:r>
                        <a:rPr lang="es-MX" sz="1600" dirty="0" err="1">
                          <a:solidFill>
                            <a:srgbClr val="0070C0"/>
                          </a:solidFill>
                        </a:rPr>
                        <a:t>json</a:t>
                      </a:r>
                      <a:endParaRPr lang="es-MX" sz="1600" dirty="0">
                        <a:solidFill>
                          <a:srgbClr val="0070C0"/>
                        </a:solidFill>
                      </a:endParaRPr>
                    </a:p>
                  </a:txBody>
                  <a:tcPr marL="25400" marR="25400" marT="13039" marB="13039"/>
                </a:tc>
                <a:tc>
                  <a:txBody>
                    <a:bodyPr/>
                    <a:lstStyle/>
                    <a:p>
                      <a:r>
                        <a:rPr lang="es-MX" sz="1600"/>
                        <a:t> </a:t>
                      </a:r>
                    </a:p>
                  </a:txBody>
                  <a:tcPr marL="25400" marR="25400" marT="13039" marB="13039"/>
                </a:tc>
                <a:tc>
                  <a:txBody>
                    <a:bodyPr/>
                    <a:lstStyle/>
                    <a:p>
                      <a:r>
                        <a:rPr lang="es-MX" sz="1600"/>
                        <a:t>1 byte + json size</a:t>
                      </a:r>
                    </a:p>
                  </a:txBody>
                  <a:tcPr marL="25400" marR="25400" marT="13039" marB="13039"/>
                </a:tc>
                <a:tc>
                  <a:txBody>
                    <a:bodyPr/>
                    <a:lstStyle/>
                    <a:p>
                      <a:r>
                        <a:rPr lang="es-MX" sz="1600"/>
                        <a:t>json of any length</a:t>
                      </a:r>
                    </a:p>
                  </a:txBody>
                  <a:tcPr marL="25400" marR="25400" marT="13039" marB="13039"/>
                </a:tc>
                <a:tc>
                  <a:txBody>
                    <a:bodyPr/>
                    <a:lstStyle/>
                    <a:p>
                      <a:r>
                        <a:rPr lang="es-MX" sz="1600" dirty="0"/>
                        <a:t>variable </a:t>
                      </a:r>
                      <a:r>
                        <a:rPr lang="es-MX" sz="1600" dirty="0" err="1"/>
                        <a:t>unlimited</a:t>
                      </a:r>
                      <a:r>
                        <a:rPr lang="es-MX" sz="1600" dirty="0"/>
                        <a:t> </a:t>
                      </a:r>
                      <a:r>
                        <a:rPr lang="es-MX" sz="1600" dirty="0" err="1"/>
                        <a:t>length</a:t>
                      </a:r>
                      <a:endParaRPr lang="es-MX" sz="1600" dirty="0"/>
                    </a:p>
                  </a:txBody>
                  <a:tcPr marL="25400" marR="25400" marT="13039" marB="13039"/>
                </a:tc>
                <a:extLst>
                  <a:ext uri="{0D108BD9-81ED-4DB2-BD59-A6C34878D82A}">
                    <a16:rowId xmlns:a16="http://schemas.microsoft.com/office/drawing/2014/main" val="755410184"/>
                  </a:ext>
                </a:extLst>
              </a:tr>
              <a:tr h="485942">
                <a:tc>
                  <a:txBody>
                    <a:bodyPr/>
                    <a:lstStyle/>
                    <a:p>
                      <a:r>
                        <a:rPr lang="es-MX" sz="1600" dirty="0"/>
                        <a:t>real</a:t>
                      </a:r>
                    </a:p>
                  </a:txBody>
                  <a:tcPr marL="25400" marR="25400" marT="13039" marB="13039"/>
                </a:tc>
                <a:tc>
                  <a:txBody>
                    <a:bodyPr/>
                    <a:lstStyle/>
                    <a:p>
                      <a:r>
                        <a:rPr lang="es-MX" sz="1600"/>
                        <a:t>float4</a:t>
                      </a:r>
                    </a:p>
                  </a:txBody>
                  <a:tcPr marL="25400" marR="25400" marT="13039" marB="13039"/>
                </a:tc>
                <a:tc>
                  <a:txBody>
                    <a:bodyPr/>
                    <a:lstStyle/>
                    <a:p>
                      <a:r>
                        <a:rPr lang="es-MX" sz="1600" dirty="0"/>
                        <a:t>4 bytes</a:t>
                      </a:r>
                    </a:p>
                  </a:txBody>
                  <a:tcPr marL="25400" marR="25400" marT="13039" marB="13039"/>
                </a:tc>
                <a:tc>
                  <a:txBody>
                    <a:bodyPr/>
                    <a:lstStyle/>
                    <a:p>
                      <a:r>
                        <a:rPr lang="es-MX" sz="1600"/>
                        <a:t>6 decimal digits precision</a:t>
                      </a:r>
                    </a:p>
                  </a:txBody>
                  <a:tcPr marL="25400" marR="25400" marT="13039" marB="13039"/>
                </a:tc>
                <a:tc>
                  <a:txBody>
                    <a:bodyPr/>
                    <a:lstStyle/>
                    <a:p>
                      <a:r>
                        <a:rPr lang="es-MX" sz="1600" dirty="0"/>
                        <a:t>variable-</a:t>
                      </a:r>
                      <a:r>
                        <a:rPr lang="es-MX" sz="1600" dirty="0" err="1"/>
                        <a:t>precision</a:t>
                      </a:r>
                      <a:r>
                        <a:rPr lang="es-MX" sz="1600" dirty="0"/>
                        <a:t>, </a:t>
                      </a:r>
                      <a:r>
                        <a:rPr lang="es-MX" sz="1600" dirty="0" err="1"/>
                        <a:t>inexact</a:t>
                      </a:r>
                      <a:endParaRPr lang="es-MX" sz="1600" dirty="0"/>
                    </a:p>
                  </a:txBody>
                  <a:tcPr marL="25400" marR="25400" marT="13039" marB="13039"/>
                </a:tc>
                <a:extLst>
                  <a:ext uri="{0D108BD9-81ED-4DB2-BD59-A6C34878D82A}">
                    <a16:rowId xmlns:a16="http://schemas.microsoft.com/office/drawing/2014/main" val="3610295881"/>
                  </a:ext>
                </a:extLst>
              </a:tr>
              <a:tr h="485942">
                <a:tc>
                  <a:txBody>
                    <a:bodyPr/>
                    <a:lstStyle/>
                    <a:p>
                      <a:r>
                        <a:rPr lang="es-MX" sz="1600" dirty="0">
                          <a:solidFill>
                            <a:srgbClr val="0070C0"/>
                          </a:solidFill>
                        </a:rPr>
                        <a:t>serial</a:t>
                      </a:r>
                    </a:p>
                  </a:txBody>
                  <a:tcPr marL="25400" marR="25400" marT="13039" marB="13039"/>
                </a:tc>
                <a:tc>
                  <a:txBody>
                    <a:bodyPr/>
                    <a:lstStyle/>
                    <a:p>
                      <a:r>
                        <a:rPr lang="es-MX" sz="1600"/>
                        <a:t>serial4</a:t>
                      </a:r>
                    </a:p>
                  </a:txBody>
                  <a:tcPr marL="25400" marR="25400" marT="13039" marB="13039"/>
                </a:tc>
                <a:tc>
                  <a:txBody>
                    <a:bodyPr/>
                    <a:lstStyle/>
                    <a:p>
                      <a:r>
                        <a:rPr lang="es-MX" sz="1600"/>
                        <a:t>4 bytes</a:t>
                      </a:r>
                    </a:p>
                  </a:txBody>
                  <a:tcPr marL="25400" marR="25400" marT="13039" marB="13039"/>
                </a:tc>
                <a:tc>
                  <a:txBody>
                    <a:bodyPr/>
                    <a:lstStyle/>
                    <a:p>
                      <a:r>
                        <a:rPr lang="es-MX" sz="1600"/>
                        <a:t>1 to 2147483647</a:t>
                      </a:r>
                    </a:p>
                  </a:txBody>
                  <a:tcPr marL="25400" marR="25400" marT="13039" marB="13039"/>
                </a:tc>
                <a:tc>
                  <a:txBody>
                    <a:bodyPr/>
                    <a:lstStyle/>
                    <a:p>
                      <a:r>
                        <a:rPr lang="es-MX" sz="1600" dirty="0" err="1"/>
                        <a:t>autoincrementing</a:t>
                      </a:r>
                      <a:r>
                        <a:rPr lang="es-MX" sz="1600" dirty="0"/>
                        <a:t> </a:t>
                      </a:r>
                      <a:r>
                        <a:rPr lang="es-MX" sz="1600" dirty="0" err="1"/>
                        <a:t>integer</a:t>
                      </a:r>
                      <a:endParaRPr lang="es-MX" sz="1600" dirty="0"/>
                    </a:p>
                  </a:txBody>
                  <a:tcPr marL="25400" marR="25400" marT="13039" marB="13039"/>
                </a:tc>
                <a:extLst>
                  <a:ext uri="{0D108BD9-81ED-4DB2-BD59-A6C34878D82A}">
                    <a16:rowId xmlns:a16="http://schemas.microsoft.com/office/drawing/2014/main" val="931719779"/>
                  </a:ext>
                </a:extLst>
              </a:tr>
              <a:tr h="255304">
                <a:tc>
                  <a:txBody>
                    <a:bodyPr/>
                    <a:lstStyle/>
                    <a:p>
                      <a:r>
                        <a:rPr lang="es-MX" sz="1600" dirty="0" err="1"/>
                        <a:t>smallint</a:t>
                      </a:r>
                      <a:endParaRPr lang="es-MX" sz="1600" dirty="0"/>
                    </a:p>
                  </a:txBody>
                  <a:tcPr marL="25400" marR="25400" marT="13039" marB="13039"/>
                </a:tc>
                <a:tc>
                  <a:txBody>
                    <a:bodyPr/>
                    <a:lstStyle/>
                    <a:p>
                      <a:r>
                        <a:rPr lang="es-MX" sz="1600"/>
                        <a:t>int2</a:t>
                      </a:r>
                    </a:p>
                  </a:txBody>
                  <a:tcPr marL="25400" marR="25400" marT="13039" marB="13039"/>
                </a:tc>
                <a:tc>
                  <a:txBody>
                    <a:bodyPr/>
                    <a:lstStyle/>
                    <a:p>
                      <a:r>
                        <a:rPr lang="es-MX" sz="1600"/>
                        <a:t>2 bytes</a:t>
                      </a:r>
                    </a:p>
                  </a:txBody>
                  <a:tcPr marL="25400" marR="25400" marT="13039" marB="13039"/>
                </a:tc>
                <a:tc>
                  <a:txBody>
                    <a:bodyPr/>
                    <a:lstStyle/>
                    <a:p>
                      <a:r>
                        <a:rPr lang="es-MX" sz="1600"/>
                        <a:t>-32768 to +32767</a:t>
                      </a:r>
                    </a:p>
                  </a:txBody>
                  <a:tcPr marL="25400" marR="25400" marT="13039" marB="13039"/>
                </a:tc>
                <a:tc>
                  <a:txBody>
                    <a:bodyPr/>
                    <a:lstStyle/>
                    <a:p>
                      <a:r>
                        <a:rPr lang="es-MX" sz="1600"/>
                        <a:t>small range integer</a:t>
                      </a:r>
                    </a:p>
                  </a:txBody>
                  <a:tcPr marL="25400" marR="25400" marT="13039" marB="13039"/>
                </a:tc>
                <a:extLst>
                  <a:ext uri="{0D108BD9-81ED-4DB2-BD59-A6C34878D82A}">
                    <a16:rowId xmlns:a16="http://schemas.microsoft.com/office/drawing/2014/main" val="2275886737"/>
                  </a:ext>
                </a:extLst>
              </a:tr>
              <a:tr h="464290">
                <a:tc>
                  <a:txBody>
                    <a:bodyPr/>
                    <a:lstStyle/>
                    <a:p>
                      <a:r>
                        <a:rPr lang="es-MX" sz="1600" dirty="0">
                          <a:solidFill>
                            <a:srgbClr val="0070C0"/>
                          </a:solidFill>
                        </a:rPr>
                        <a:t>text</a:t>
                      </a:r>
                      <a:r>
                        <a:rPr lang="es-MX" sz="1600" baseline="30000" dirty="0">
                          <a:solidFill>
                            <a:srgbClr val="0070C0"/>
                          </a:solidFill>
                          <a:hlinkClick r:id="rId2">
                            <a:extLst>
                              <a:ext uri="{A12FA001-AC4F-418D-AE19-62706E023703}">
                                <ahyp:hlinkClr xmlns:ahyp="http://schemas.microsoft.com/office/drawing/2018/hyperlinkcolor" val="tx"/>
                              </a:ext>
                            </a:extLst>
                          </a:hlinkClick>
                        </a:rPr>
                        <a:t>1</a:t>
                      </a:r>
                      <a:r>
                        <a:rPr lang="es-MX" sz="1600" dirty="0"/>
                        <a:t> </a:t>
                      </a:r>
                    </a:p>
                  </a:txBody>
                  <a:tcPr marL="25400" marR="25400" marT="13039" marB="13039"/>
                </a:tc>
                <a:tc>
                  <a:txBody>
                    <a:bodyPr/>
                    <a:lstStyle/>
                    <a:p>
                      <a:r>
                        <a:rPr lang="es-MX" sz="1600"/>
                        <a:t> </a:t>
                      </a:r>
                    </a:p>
                  </a:txBody>
                  <a:tcPr marL="25400" marR="25400" marT="13039" marB="13039"/>
                </a:tc>
                <a:tc>
                  <a:txBody>
                    <a:bodyPr/>
                    <a:lstStyle/>
                    <a:p>
                      <a:r>
                        <a:rPr lang="es-MX" sz="1600"/>
                        <a:t>1 byte + string size </a:t>
                      </a:r>
                    </a:p>
                  </a:txBody>
                  <a:tcPr marL="25400" marR="25400" marT="13039" marB="13039"/>
                </a:tc>
                <a:tc>
                  <a:txBody>
                    <a:bodyPr/>
                    <a:lstStyle/>
                    <a:p>
                      <a:r>
                        <a:rPr lang="es-MX" sz="1600"/>
                        <a:t>strings of any length</a:t>
                      </a:r>
                    </a:p>
                  </a:txBody>
                  <a:tcPr marL="25400" marR="25400" marT="13039" marB="13039"/>
                </a:tc>
                <a:tc>
                  <a:txBody>
                    <a:bodyPr/>
                    <a:lstStyle/>
                    <a:p>
                      <a:r>
                        <a:rPr lang="es-MX" sz="1600"/>
                        <a:t>variable unlimited length</a:t>
                      </a:r>
                    </a:p>
                  </a:txBody>
                  <a:tcPr marL="25400" marR="25400" marT="13039" marB="13039"/>
                </a:tc>
                <a:extLst>
                  <a:ext uri="{0D108BD9-81ED-4DB2-BD59-A6C34878D82A}">
                    <a16:rowId xmlns:a16="http://schemas.microsoft.com/office/drawing/2014/main" val="3751663374"/>
                  </a:ext>
                </a:extLst>
              </a:tr>
              <a:tr h="485942">
                <a:tc>
                  <a:txBody>
                    <a:bodyPr/>
                    <a:lstStyle/>
                    <a:p>
                      <a:r>
                        <a:rPr lang="en-US" sz="1600" dirty="0"/>
                        <a:t>time [ (p) ] [ without time zone ]</a:t>
                      </a:r>
                    </a:p>
                  </a:txBody>
                  <a:tcPr marL="25400" marR="25400" marT="13039" marB="13039"/>
                </a:tc>
                <a:tc>
                  <a:txBody>
                    <a:bodyPr/>
                    <a:lstStyle/>
                    <a:p>
                      <a:r>
                        <a:rPr lang="es-MX" sz="1600"/>
                        <a:t> </a:t>
                      </a:r>
                    </a:p>
                  </a:txBody>
                  <a:tcPr marL="25400" marR="25400" marT="13039" marB="13039"/>
                </a:tc>
                <a:tc>
                  <a:txBody>
                    <a:bodyPr/>
                    <a:lstStyle/>
                    <a:p>
                      <a:r>
                        <a:rPr lang="es-MX" sz="1600"/>
                        <a:t>8 bytes</a:t>
                      </a:r>
                    </a:p>
                  </a:txBody>
                  <a:tcPr marL="25400" marR="25400" marT="13039" marB="13039"/>
                </a:tc>
                <a:tc>
                  <a:txBody>
                    <a:bodyPr/>
                    <a:lstStyle/>
                    <a:p>
                      <a:r>
                        <a:rPr lang="es-MX" sz="1600"/>
                        <a:t>00:00:00[.000000] - 24:00:00[.000000]</a:t>
                      </a:r>
                    </a:p>
                  </a:txBody>
                  <a:tcPr marL="25400" marR="25400" marT="13039" marB="13039"/>
                </a:tc>
                <a:tc>
                  <a:txBody>
                    <a:bodyPr/>
                    <a:lstStyle/>
                    <a:p>
                      <a:r>
                        <a:rPr lang="es-MX" sz="1600"/>
                        <a:t>time of day only</a:t>
                      </a:r>
                    </a:p>
                  </a:txBody>
                  <a:tcPr marL="25400" marR="25400" marT="13039" marB="13039"/>
                </a:tc>
                <a:extLst>
                  <a:ext uri="{0D108BD9-81ED-4DB2-BD59-A6C34878D82A}">
                    <a16:rowId xmlns:a16="http://schemas.microsoft.com/office/drawing/2014/main" val="1466481699"/>
                  </a:ext>
                </a:extLst>
              </a:tr>
              <a:tr h="485942">
                <a:tc>
                  <a:txBody>
                    <a:bodyPr/>
                    <a:lstStyle/>
                    <a:p>
                      <a:r>
                        <a:rPr lang="en-US" sz="1600" dirty="0"/>
                        <a:t>time [ (p) ] with time zone</a:t>
                      </a:r>
                    </a:p>
                  </a:txBody>
                  <a:tcPr marL="25400" marR="25400" marT="13039" marB="13039"/>
                </a:tc>
                <a:tc>
                  <a:txBody>
                    <a:bodyPr/>
                    <a:lstStyle/>
                    <a:p>
                      <a:r>
                        <a:rPr lang="es-MX" sz="1600"/>
                        <a:t>timetz</a:t>
                      </a:r>
                    </a:p>
                  </a:txBody>
                  <a:tcPr marL="25400" marR="25400" marT="13039" marB="13039"/>
                </a:tc>
                <a:tc>
                  <a:txBody>
                    <a:bodyPr/>
                    <a:lstStyle/>
                    <a:p>
                      <a:r>
                        <a:rPr lang="es-MX" sz="1600"/>
                        <a:t>12 bytes</a:t>
                      </a:r>
                    </a:p>
                  </a:txBody>
                  <a:tcPr marL="25400" marR="25400" marT="13039" marB="13039"/>
                </a:tc>
                <a:tc>
                  <a:txBody>
                    <a:bodyPr/>
                    <a:lstStyle/>
                    <a:p>
                      <a:r>
                        <a:rPr lang="es-MX" sz="1600"/>
                        <a:t>00:00:00+1359 - 24:00:00-1359</a:t>
                      </a:r>
                    </a:p>
                  </a:txBody>
                  <a:tcPr marL="25400" marR="25400" marT="13039" marB="13039"/>
                </a:tc>
                <a:tc>
                  <a:txBody>
                    <a:bodyPr/>
                    <a:lstStyle/>
                    <a:p>
                      <a:r>
                        <a:rPr lang="en-US" sz="1600"/>
                        <a:t>time of day only, with time zone</a:t>
                      </a:r>
                    </a:p>
                  </a:txBody>
                  <a:tcPr marL="25400" marR="25400" marT="13039" marB="13039"/>
                </a:tc>
                <a:extLst>
                  <a:ext uri="{0D108BD9-81ED-4DB2-BD59-A6C34878D82A}">
                    <a16:rowId xmlns:a16="http://schemas.microsoft.com/office/drawing/2014/main" val="1086883044"/>
                  </a:ext>
                </a:extLst>
              </a:tr>
              <a:tr h="485942">
                <a:tc>
                  <a:txBody>
                    <a:bodyPr/>
                    <a:lstStyle/>
                    <a:p>
                      <a:r>
                        <a:rPr lang="en-US" sz="1600" dirty="0">
                          <a:solidFill>
                            <a:srgbClr val="0070C0"/>
                          </a:solidFill>
                        </a:rPr>
                        <a:t>timestamp</a:t>
                      </a:r>
                      <a:r>
                        <a:rPr lang="en-US" sz="1600" dirty="0"/>
                        <a:t> [ (p) ] [ without time zone ] </a:t>
                      </a:r>
                    </a:p>
                  </a:txBody>
                  <a:tcPr marL="25400" marR="25400" marT="13039" marB="13039"/>
                </a:tc>
                <a:tc>
                  <a:txBody>
                    <a:bodyPr/>
                    <a:lstStyle/>
                    <a:p>
                      <a:r>
                        <a:rPr lang="es-MX" sz="1600"/>
                        <a:t> </a:t>
                      </a:r>
                    </a:p>
                  </a:txBody>
                  <a:tcPr marL="25400" marR="25400" marT="13039" marB="13039"/>
                </a:tc>
                <a:tc>
                  <a:txBody>
                    <a:bodyPr/>
                    <a:lstStyle/>
                    <a:p>
                      <a:r>
                        <a:rPr lang="es-MX" sz="1600"/>
                        <a:t>8 bytes</a:t>
                      </a:r>
                    </a:p>
                  </a:txBody>
                  <a:tcPr marL="25400" marR="25400" marT="13039" marB="13039"/>
                </a:tc>
                <a:tc>
                  <a:txBody>
                    <a:bodyPr/>
                    <a:lstStyle/>
                    <a:p>
                      <a:r>
                        <a:rPr lang="es-MX" sz="1600"/>
                        <a:t>4713 BC - 294,277 AD </a:t>
                      </a:r>
                    </a:p>
                  </a:txBody>
                  <a:tcPr marL="25400" marR="25400" marT="13039" marB="13039"/>
                </a:tc>
                <a:tc>
                  <a:txBody>
                    <a:bodyPr/>
                    <a:lstStyle/>
                    <a:p>
                      <a:r>
                        <a:rPr lang="es-MX" sz="1600"/>
                        <a:t>both date and time</a:t>
                      </a:r>
                    </a:p>
                  </a:txBody>
                  <a:tcPr marL="25400" marR="25400" marT="13039" marB="13039"/>
                </a:tc>
                <a:extLst>
                  <a:ext uri="{0D108BD9-81ED-4DB2-BD59-A6C34878D82A}">
                    <a16:rowId xmlns:a16="http://schemas.microsoft.com/office/drawing/2014/main" val="773817677"/>
                  </a:ext>
                </a:extLst>
              </a:tr>
              <a:tr h="485942">
                <a:tc>
                  <a:txBody>
                    <a:bodyPr/>
                    <a:lstStyle/>
                    <a:p>
                      <a:r>
                        <a:rPr lang="en-US" sz="1600" dirty="0">
                          <a:solidFill>
                            <a:srgbClr val="0070C0"/>
                          </a:solidFill>
                        </a:rPr>
                        <a:t>timestamp</a:t>
                      </a:r>
                      <a:r>
                        <a:rPr lang="en-US" sz="1600" dirty="0"/>
                        <a:t> [ (p) ] with time zone</a:t>
                      </a:r>
                    </a:p>
                  </a:txBody>
                  <a:tcPr marL="25400" marR="25400" marT="13039" marB="13039"/>
                </a:tc>
                <a:tc>
                  <a:txBody>
                    <a:bodyPr/>
                    <a:lstStyle/>
                    <a:p>
                      <a:r>
                        <a:rPr lang="es-MX" sz="1600" dirty="0" err="1"/>
                        <a:t>timestamptz</a:t>
                      </a:r>
                      <a:endParaRPr lang="es-MX" sz="1600" dirty="0"/>
                    </a:p>
                  </a:txBody>
                  <a:tcPr marL="25400" marR="25400" marT="13039" marB="13039"/>
                </a:tc>
                <a:tc>
                  <a:txBody>
                    <a:bodyPr/>
                    <a:lstStyle/>
                    <a:p>
                      <a:r>
                        <a:rPr lang="es-MX" sz="1600" dirty="0"/>
                        <a:t>8 bytes</a:t>
                      </a:r>
                    </a:p>
                  </a:txBody>
                  <a:tcPr marL="25400" marR="25400" marT="13039" marB="13039"/>
                </a:tc>
                <a:tc>
                  <a:txBody>
                    <a:bodyPr/>
                    <a:lstStyle/>
                    <a:p>
                      <a:r>
                        <a:rPr lang="es-MX" sz="1600" dirty="0"/>
                        <a:t>4713 BC - 294,277 AD </a:t>
                      </a:r>
                    </a:p>
                  </a:txBody>
                  <a:tcPr marL="25400" marR="25400" marT="13039" marB="13039"/>
                </a:tc>
                <a:tc>
                  <a:txBody>
                    <a:bodyPr/>
                    <a:lstStyle/>
                    <a:p>
                      <a:r>
                        <a:rPr lang="en-US" sz="1600" dirty="0"/>
                        <a:t>both date and time, with time zone</a:t>
                      </a:r>
                    </a:p>
                  </a:txBody>
                  <a:tcPr marL="25400" marR="25400" marT="13039" marB="13039"/>
                </a:tc>
                <a:extLst>
                  <a:ext uri="{0D108BD9-81ED-4DB2-BD59-A6C34878D82A}">
                    <a16:rowId xmlns:a16="http://schemas.microsoft.com/office/drawing/2014/main" val="2829946746"/>
                  </a:ext>
                </a:extLst>
              </a:tr>
            </a:tbl>
          </a:graphicData>
        </a:graphic>
      </p:graphicFrame>
    </p:spTree>
    <p:extLst>
      <p:ext uri="{BB962C8B-B14F-4D97-AF65-F5344CB8AC3E}">
        <p14:creationId xmlns:p14="http://schemas.microsoft.com/office/powerpoint/2010/main" val="3542203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D226-6A63-4B4C-8538-62A28D04FE6A}"/>
              </a:ext>
            </a:extLst>
          </p:cNvPr>
          <p:cNvSpPr>
            <a:spLocks noGrp="1"/>
          </p:cNvSpPr>
          <p:nvPr>
            <p:ph type="title"/>
          </p:nvPr>
        </p:nvSpPr>
        <p:spPr>
          <a:xfrm>
            <a:off x="838200" y="365125"/>
            <a:ext cx="10515600" cy="1325563"/>
          </a:xfrm>
        </p:spPr>
        <p:txBody>
          <a:bodyPr anchor="ctr">
            <a:normAutofit/>
          </a:bodyPr>
          <a:lstStyle/>
          <a:p>
            <a:r>
              <a:rPr lang="en-US"/>
              <a:t>Greenplum database overview</a:t>
            </a:r>
            <a:endParaRPr lang="es-MX"/>
          </a:p>
        </p:txBody>
      </p:sp>
      <p:sp>
        <p:nvSpPr>
          <p:cNvPr id="3" name="Content Placeholder 2">
            <a:extLst>
              <a:ext uri="{FF2B5EF4-FFF2-40B4-BE49-F238E27FC236}">
                <a16:creationId xmlns:a16="http://schemas.microsoft.com/office/drawing/2014/main" id="{D27A7A77-9C68-4D44-8920-6449F72AB4FF}"/>
              </a:ext>
            </a:extLst>
          </p:cNvPr>
          <p:cNvSpPr>
            <a:spLocks noGrp="1"/>
          </p:cNvSpPr>
          <p:nvPr>
            <p:ph sz="half" idx="1"/>
          </p:nvPr>
        </p:nvSpPr>
        <p:spPr>
          <a:xfrm>
            <a:off x="838200" y="1825625"/>
            <a:ext cx="5181600" cy="4351338"/>
          </a:xfrm>
        </p:spPr>
        <p:txBody>
          <a:bodyPr>
            <a:normAutofit/>
          </a:bodyPr>
          <a:lstStyle/>
          <a:p>
            <a:pPr algn="just"/>
            <a:r>
              <a:rPr lang="es-MX" sz="2400">
                <a:latin typeface="+mn-lt"/>
              </a:rPr>
              <a:t>No tiene restricciones para funcionar ya sea en la nube pública, privada o en el propio hardware de la empresa</a:t>
            </a:r>
          </a:p>
          <a:p>
            <a:pPr algn="just"/>
            <a:endParaRPr lang="es-MX" sz="2400">
              <a:latin typeface="+mn-lt"/>
            </a:endParaRPr>
          </a:p>
          <a:p>
            <a:pPr algn="just"/>
            <a:r>
              <a:rPr lang="es-MX" sz="2400">
                <a:latin typeface="+mn-lt"/>
              </a:rPr>
              <a:t>Se puede optar por la compra de la versión de </a:t>
            </a:r>
            <a:r>
              <a:rPr lang="es-MX" sz="2400" err="1">
                <a:latin typeface="+mn-lt"/>
              </a:rPr>
              <a:t>Vmware</a:t>
            </a:r>
            <a:r>
              <a:rPr lang="es-MX" sz="2400">
                <a:latin typeface="+mn-lt"/>
              </a:rPr>
              <a:t> Tanzu Greenplum para obtener todos los beneficios del soporte técnico.</a:t>
            </a:r>
          </a:p>
          <a:p>
            <a:endParaRPr lang="es-MX" sz="2600"/>
          </a:p>
        </p:txBody>
      </p:sp>
      <p:pic>
        <p:nvPicPr>
          <p:cNvPr id="1026" name="Picture 2" descr="A black and white sign&#10;&#10;Description automatically generated with low confidence">
            <a:extLst>
              <a:ext uri="{FF2B5EF4-FFF2-40B4-BE49-F238E27FC236}">
                <a16:creationId xmlns:a16="http://schemas.microsoft.com/office/drawing/2014/main" id="{0D92F820-53FE-4AF4-B9F4-E51842CDBE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3596" y="2557183"/>
            <a:ext cx="5181600" cy="1282448"/>
          </a:xfrm>
          <a:prstGeom prst="rect">
            <a:avLst/>
          </a:prstGeom>
          <a:solidFill>
            <a:srgbClr val="FFFFFF"/>
          </a:solidFill>
        </p:spPr>
      </p:pic>
    </p:spTree>
    <p:extLst>
      <p:ext uri="{BB962C8B-B14F-4D97-AF65-F5344CB8AC3E}">
        <p14:creationId xmlns:p14="http://schemas.microsoft.com/office/powerpoint/2010/main" val="1211567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a:t>
            </a:r>
            <a:r>
              <a:rPr lang="en-US" dirty="0" err="1"/>
              <a:t>Tablas</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5625"/>
            <a:ext cx="5336097" cy="4351338"/>
          </a:xfrm>
        </p:spPr>
        <p:txBody>
          <a:bodyPr/>
          <a:lstStyle/>
          <a:p>
            <a:pPr marL="457200" lvl="1" indent="0">
              <a:buNone/>
            </a:pPr>
            <a:r>
              <a:rPr lang="es-MX" dirty="0"/>
              <a:t>En la creación de una tabla hay que tomar decisiones</a:t>
            </a:r>
          </a:p>
          <a:p>
            <a:pPr lvl="2"/>
            <a:r>
              <a:rPr lang="es-MX" dirty="0"/>
              <a:t>Columnas y tipos de datos</a:t>
            </a:r>
          </a:p>
          <a:p>
            <a:pPr lvl="2"/>
            <a:r>
              <a:rPr lang="es-MX" b="1" dirty="0"/>
              <a:t>Restricciones (</a:t>
            </a:r>
            <a:r>
              <a:rPr lang="es-MX" b="1" dirty="0" err="1"/>
              <a:t>constraints</a:t>
            </a:r>
            <a:r>
              <a:rPr lang="es-MX" b="1" dirty="0"/>
              <a:t>)</a:t>
            </a:r>
          </a:p>
          <a:p>
            <a:pPr lvl="2"/>
            <a:r>
              <a:rPr lang="es-MX" dirty="0"/>
              <a:t>Política de distribución de la información (</a:t>
            </a:r>
            <a:r>
              <a:rPr lang="es-MX" dirty="0" err="1"/>
              <a:t>distributed</a:t>
            </a:r>
            <a:r>
              <a:rPr lang="es-MX" dirty="0"/>
              <a:t> </a:t>
            </a:r>
            <a:r>
              <a:rPr lang="es-MX" dirty="0" err="1"/>
              <a:t>by</a:t>
            </a:r>
            <a:r>
              <a:rPr lang="es-MX" dirty="0"/>
              <a:t>)</a:t>
            </a:r>
          </a:p>
          <a:p>
            <a:pPr lvl="2"/>
            <a:r>
              <a:rPr lang="es-MX" dirty="0"/>
              <a:t>Modelo de almacenamiento (</a:t>
            </a:r>
            <a:r>
              <a:rPr lang="es-MX" dirty="0" err="1"/>
              <a:t>row</a:t>
            </a:r>
            <a:r>
              <a:rPr lang="es-MX" dirty="0"/>
              <a:t> </a:t>
            </a:r>
            <a:r>
              <a:rPr lang="es-MX" dirty="0" err="1"/>
              <a:t>oriented</a:t>
            </a:r>
            <a:r>
              <a:rPr lang="es-MX" dirty="0"/>
              <a:t>, columna </a:t>
            </a:r>
            <a:r>
              <a:rPr lang="es-MX" dirty="0" err="1"/>
              <a:t>oriented</a:t>
            </a:r>
            <a:r>
              <a:rPr lang="es-MX" dirty="0"/>
              <a:t>, AO)</a:t>
            </a:r>
          </a:p>
          <a:p>
            <a:pPr lvl="2"/>
            <a:r>
              <a:rPr lang="es-MX" dirty="0"/>
              <a:t>Política de almacenamiento (Compresión, particionamiento)</a:t>
            </a:r>
          </a:p>
          <a:p>
            <a:pPr marL="914400" lvl="2" indent="0">
              <a:buNone/>
            </a:pPr>
            <a:endParaRPr lang="es-MX" dirty="0"/>
          </a:p>
          <a:p>
            <a:endParaRPr lang="es-MX" dirty="0"/>
          </a:p>
        </p:txBody>
      </p:sp>
      <p:pic>
        <p:nvPicPr>
          <p:cNvPr id="5" name="Imagen 4" descr="Interfaz de usuario gráfica, Aplicación&#10;&#10;Descripción generada automáticamente">
            <a:extLst>
              <a:ext uri="{FF2B5EF4-FFF2-40B4-BE49-F238E27FC236}">
                <a16:creationId xmlns:a16="http://schemas.microsoft.com/office/drawing/2014/main" id="{7C8C1CA2-66DD-4B29-A202-D9D30A36E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297" y="1797147"/>
            <a:ext cx="5350338" cy="3263706"/>
          </a:xfrm>
          <a:prstGeom prst="rect">
            <a:avLst/>
          </a:prstGeom>
        </p:spPr>
      </p:pic>
    </p:spTree>
    <p:extLst>
      <p:ext uri="{BB962C8B-B14F-4D97-AF65-F5344CB8AC3E}">
        <p14:creationId xmlns:p14="http://schemas.microsoft.com/office/powerpoint/2010/main" val="115937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DDL</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lstStyle/>
          <a:p>
            <a:r>
              <a:rPr lang="es-MX" dirty="0"/>
              <a:t>Restricciones</a:t>
            </a:r>
          </a:p>
          <a:p>
            <a:pPr lvl="1"/>
            <a:r>
              <a:rPr lang="es-MX" b="1" dirty="0" err="1"/>
              <a:t>Check</a:t>
            </a:r>
            <a:r>
              <a:rPr lang="es-MX" dirty="0"/>
              <a:t> (solo en la misma tabla)</a:t>
            </a:r>
          </a:p>
          <a:p>
            <a:pPr lvl="1"/>
            <a:r>
              <a:rPr lang="es-MX" b="1" dirty="0" err="1"/>
              <a:t>Unique</a:t>
            </a:r>
            <a:r>
              <a:rPr lang="es-MX" dirty="0"/>
              <a:t> (Solo si es parte de la llave de distribución y la tabla esta distribuida por hash o Replicada, no funciona en distribución </a:t>
            </a:r>
            <a:r>
              <a:rPr lang="es-MX" dirty="0" err="1"/>
              <a:t>Random</a:t>
            </a:r>
            <a:r>
              <a:rPr lang="es-MX" dirty="0"/>
              <a:t>)</a:t>
            </a:r>
          </a:p>
          <a:p>
            <a:pPr lvl="1"/>
            <a:r>
              <a:rPr lang="es-MX" b="1" dirty="0" err="1"/>
              <a:t>Foreign</a:t>
            </a:r>
            <a:r>
              <a:rPr lang="es-MX" b="1" dirty="0"/>
              <a:t> Key </a:t>
            </a:r>
            <a:r>
              <a:rPr lang="es-MX" dirty="0"/>
              <a:t>(se puede declarar, pero no es garantizada)</a:t>
            </a:r>
          </a:p>
          <a:p>
            <a:pPr lvl="1"/>
            <a:r>
              <a:rPr lang="es-MX" b="1" dirty="0" err="1"/>
              <a:t>Not</a:t>
            </a:r>
            <a:r>
              <a:rPr lang="es-MX" b="1" dirty="0"/>
              <a:t> </a:t>
            </a:r>
            <a:r>
              <a:rPr lang="es-MX" b="1" dirty="0" err="1"/>
              <a:t>Null</a:t>
            </a:r>
            <a:endParaRPr lang="es-MX" b="1" dirty="0"/>
          </a:p>
          <a:p>
            <a:pPr marL="914400" lvl="2" indent="0">
              <a:buNone/>
            </a:pPr>
            <a:endParaRPr lang="es-MX" dirty="0"/>
          </a:p>
          <a:p>
            <a:endParaRPr lang="es-MX" dirty="0"/>
          </a:p>
        </p:txBody>
      </p:sp>
    </p:spTree>
    <p:extLst>
      <p:ext uri="{BB962C8B-B14F-4D97-AF65-F5344CB8AC3E}">
        <p14:creationId xmlns:p14="http://schemas.microsoft.com/office/powerpoint/2010/main" val="862341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a:t>
            </a:r>
            <a:r>
              <a:rPr lang="en-US" dirty="0" err="1"/>
              <a:t>Tablas</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5625"/>
            <a:ext cx="5336097" cy="4351338"/>
          </a:xfrm>
        </p:spPr>
        <p:txBody>
          <a:bodyPr/>
          <a:lstStyle/>
          <a:p>
            <a:pPr marL="457200" lvl="1" indent="0">
              <a:buNone/>
            </a:pPr>
            <a:r>
              <a:rPr lang="es-MX" dirty="0"/>
              <a:t>En la creación de una tabla hay que tomar decisiones</a:t>
            </a:r>
          </a:p>
          <a:p>
            <a:pPr lvl="2"/>
            <a:r>
              <a:rPr lang="es-MX" dirty="0"/>
              <a:t>Columnas y tipos de datos</a:t>
            </a:r>
          </a:p>
          <a:p>
            <a:pPr lvl="2"/>
            <a:r>
              <a:rPr lang="es-MX" dirty="0"/>
              <a:t>Restricciones (</a:t>
            </a:r>
            <a:r>
              <a:rPr lang="es-MX" dirty="0" err="1"/>
              <a:t>constraints</a:t>
            </a:r>
            <a:r>
              <a:rPr lang="es-MX" dirty="0"/>
              <a:t>)</a:t>
            </a:r>
          </a:p>
          <a:p>
            <a:pPr lvl="2"/>
            <a:r>
              <a:rPr lang="es-MX" b="1" dirty="0"/>
              <a:t>Política de distribución de la información (</a:t>
            </a:r>
            <a:r>
              <a:rPr lang="es-MX" b="1" dirty="0" err="1"/>
              <a:t>distributed</a:t>
            </a:r>
            <a:r>
              <a:rPr lang="es-MX" b="1" dirty="0"/>
              <a:t> </a:t>
            </a:r>
            <a:r>
              <a:rPr lang="es-MX" b="1" dirty="0" err="1"/>
              <a:t>by</a:t>
            </a:r>
            <a:r>
              <a:rPr lang="es-MX" b="1" dirty="0"/>
              <a:t>)</a:t>
            </a:r>
          </a:p>
          <a:p>
            <a:pPr lvl="2"/>
            <a:r>
              <a:rPr lang="es-MX" dirty="0"/>
              <a:t>Modelo de almacenamiento (</a:t>
            </a:r>
            <a:r>
              <a:rPr lang="es-MX" dirty="0" err="1"/>
              <a:t>row</a:t>
            </a:r>
            <a:r>
              <a:rPr lang="es-MX" dirty="0"/>
              <a:t> </a:t>
            </a:r>
            <a:r>
              <a:rPr lang="es-MX" dirty="0" err="1"/>
              <a:t>oriented</a:t>
            </a:r>
            <a:r>
              <a:rPr lang="es-MX" dirty="0"/>
              <a:t>, columna </a:t>
            </a:r>
            <a:r>
              <a:rPr lang="es-MX" dirty="0" err="1"/>
              <a:t>oriented</a:t>
            </a:r>
            <a:r>
              <a:rPr lang="es-MX" dirty="0"/>
              <a:t>, AO)</a:t>
            </a:r>
          </a:p>
          <a:p>
            <a:pPr lvl="2"/>
            <a:r>
              <a:rPr lang="es-MX" dirty="0"/>
              <a:t>Política de almacenamiento (Compresión, particionamiento)</a:t>
            </a:r>
          </a:p>
          <a:p>
            <a:pPr marL="914400" lvl="2" indent="0">
              <a:buNone/>
            </a:pPr>
            <a:endParaRPr lang="es-MX" dirty="0"/>
          </a:p>
          <a:p>
            <a:endParaRPr lang="es-MX" dirty="0"/>
          </a:p>
        </p:txBody>
      </p:sp>
      <p:pic>
        <p:nvPicPr>
          <p:cNvPr id="5" name="Imagen 4" descr="Interfaz de usuario gráfica, Aplicación&#10;&#10;Descripción generada automáticamente">
            <a:extLst>
              <a:ext uri="{FF2B5EF4-FFF2-40B4-BE49-F238E27FC236}">
                <a16:creationId xmlns:a16="http://schemas.microsoft.com/office/drawing/2014/main" id="{7C8C1CA2-66DD-4B29-A202-D9D30A36E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297" y="1797147"/>
            <a:ext cx="5350338" cy="3263706"/>
          </a:xfrm>
          <a:prstGeom prst="rect">
            <a:avLst/>
          </a:prstGeom>
        </p:spPr>
      </p:pic>
    </p:spTree>
    <p:extLst>
      <p:ext uri="{BB962C8B-B14F-4D97-AF65-F5344CB8AC3E}">
        <p14:creationId xmlns:p14="http://schemas.microsoft.com/office/powerpoint/2010/main" val="1551519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dirty="0"/>
              <a:t>Greenplum - </a:t>
            </a:r>
            <a:r>
              <a:rPr lang="es-MX" dirty="0"/>
              <a:t>Política de distribución </a:t>
            </a:r>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sz="half" idx="1"/>
          </p:nvPr>
        </p:nvSpPr>
        <p:spPr>
          <a:xfrm>
            <a:off x="838200" y="1825625"/>
            <a:ext cx="4826726" cy="4351338"/>
          </a:xfrm>
        </p:spPr>
        <p:txBody>
          <a:bodyPr>
            <a:normAutofit lnSpcReduction="10000"/>
          </a:bodyPr>
          <a:lstStyle/>
          <a:p>
            <a:pPr lvl="1"/>
            <a:r>
              <a:rPr lang="es-MX" sz="2800" dirty="0"/>
              <a:t>Existen 3 políticas de distribución:</a:t>
            </a:r>
          </a:p>
          <a:p>
            <a:pPr lvl="2"/>
            <a:r>
              <a:rPr lang="es-MX" sz="2800" dirty="0" err="1"/>
              <a:t>Distributed</a:t>
            </a:r>
            <a:r>
              <a:rPr lang="es-MX" sz="2800" dirty="0"/>
              <a:t> </a:t>
            </a:r>
            <a:r>
              <a:rPr lang="es-MX" sz="2800" dirty="0" err="1"/>
              <a:t>by</a:t>
            </a:r>
            <a:r>
              <a:rPr lang="es-MX" sz="2800" dirty="0"/>
              <a:t> ({[</a:t>
            </a:r>
            <a:r>
              <a:rPr lang="es-MX" sz="2800" dirty="0" err="1"/>
              <a:t>columns</a:t>
            </a:r>
            <a:r>
              <a:rPr lang="es-MX" sz="2800" dirty="0"/>
              <a:t>],…})</a:t>
            </a:r>
          </a:p>
          <a:p>
            <a:pPr lvl="2"/>
            <a:r>
              <a:rPr lang="es-MX" sz="2800" dirty="0" err="1"/>
              <a:t>Distributed</a:t>
            </a:r>
            <a:r>
              <a:rPr lang="es-MX" sz="2800" dirty="0"/>
              <a:t> </a:t>
            </a:r>
            <a:r>
              <a:rPr lang="es-MX" sz="2800" dirty="0" err="1"/>
              <a:t>Replicated</a:t>
            </a:r>
            <a:r>
              <a:rPr lang="es-MX" sz="2800" dirty="0"/>
              <a:t> (recomendado para dimensiones)</a:t>
            </a:r>
          </a:p>
          <a:p>
            <a:pPr lvl="2"/>
            <a:r>
              <a:rPr lang="es-MX" sz="2800" dirty="0" err="1"/>
              <a:t>Distributed</a:t>
            </a:r>
            <a:r>
              <a:rPr lang="es-MX" sz="2800" dirty="0"/>
              <a:t> </a:t>
            </a:r>
            <a:r>
              <a:rPr lang="es-MX" sz="2800" dirty="0" err="1"/>
              <a:t>Randomly</a:t>
            </a:r>
            <a:r>
              <a:rPr lang="es-MX" sz="2800" dirty="0"/>
              <a:t> (no recomendado)</a:t>
            </a:r>
          </a:p>
          <a:p>
            <a:pPr lvl="1"/>
            <a:endParaRPr lang="es-MX" sz="2800" dirty="0"/>
          </a:p>
          <a:p>
            <a:pPr marL="914400" lvl="2" indent="0">
              <a:buNone/>
            </a:pPr>
            <a:endParaRPr lang="es-MX" sz="2800" dirty="0"/>
          </a:p>
          <a:p>
            <a:endParaRPr lang="es-MX" dirty="0"/>
          </a:p>
        </p:txBody>
      </p:sp>
      <p:pic>
        <p:nvPicPr>
          <p:cNvPr id="7" name="Imagen 6" descr="Diagrama&#10;&#10;Descripción generada automáticamente">
            <a:extLst>
              <a:ext uri="{FF2B5EF4-FFF2-40B4-BE49-F238E27FC236}">
                <a16:creationId xmlns:a16="http://schemas.microsoft.com/office/drawing/2014/main" id="{50448A23-B103-4C26-94A7-FEF3483AED7F}"/>
              </a:ext>
            </a:extLst>
          </p:cNvPr>
          <p:cNvPicPr>
            <a:picLocks noChangeAspect="1"/>
          </p:cNvPicPr>
          <p:nvPr/>
        </p:nvPicPr>
        <p:blipFill rotWithShape="1">
          <a:blip r:embed="rId2">
            <a:extLst>
              <a:ext uri="{28A0092B-C50C-407E-A947-70E740481C1C}">
                <a14:useLocalDpi xmlns:a14="http://schemas.microsoft.com/office/drawing/2010/main" val="0"/>
              </a:ext>
            </a:extLst>
          </a:blip>
          <a:srcRect l="6713" t="24653" r="3292" b="7555"/>
          <a:stretch/>
        </p:blipFill>
        <p:spPr>
          <a:xfrm>
            <a:off x="6172200" y="2543969"/>
            <a:ext cx="5181600" cy="2914649"/>
          </a:xfrm>
          <a:prstGeom prst="rect">
            <a:avLst/>
          </a:prstGeom>
          <a:noFill/>
        </p:spPr>
      </p:pic>
    </p:spTree>
    <p:extLst>
      <p:ext uri="{BB962C8B-B14F-4D97-AF65-F5344CB8AC3E}">
        <p14:creationId xmlns:p14="http://schemas.microsoft.com/office/powerpoint/2010/main" val="2774880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dirty="0"/>
              <a:t>Greenplum - </a:t>
            </a:r>
            <a:r>
              <a:rPr lang="es-MX" dirty="0"/>
              <a:t>Política de distribución </a:t>
            </a:r>
          </a:p>
        </p:txBody>
      </p:sp>
      <p:pic>
        <p:nvPicPr>
          <p:cNvPr id="5" name="Imagen 4">
            <a:extLst>
              <a:ext uri="{FF2B5EF4-FFF2-40B4-BE49-F238E27FC236}">
                <a16:creationId xmlns:a16="http://schemas.microsoft.com/office/drawing/2014/main" id="{DA496072-3FCD-4D93-AA5B-CE74478638B4}"/>
              </a:ext>
            </a:extLst>
          </p:cNvPr>
          <p:cNvPicPr>
            <a:picLocks noChangeAspect="1"/>
          </p:cNvPicPr>
          <p:nvPr/>
        </p:nvPicPr>
        <p:blipFill>
          <a:blip r:embed="rId2"/>
          <a:stretch>
            <a:fillRect/>
          </a:stretch>
        </p:blipFill>
        <p:spPr>
          <a:xfrm>
            <a:off x="1519850" y="1825625"/>
            <a:ext cx="3818299" cy="4351338"/>
          </a:xfrm>
          <a:prstGeom prst="rect">
            <a:avLst/>
          </a:prstGeom>
          <a:noFill/>
        </p:spPr>
      </p:pic>
      <p:sp>
        <p:nvSpPr>
          <p:cNvPr id="3" name="Content Placeholder 2">
            <a:extLst>
              <a:ext uri="{FF2B5EF4-FFF2-40B4-BE49-F238E27FC236}">
                <a16:creationId xmlns:a16="http://schemas.microsoft.com/office/drawing/2014/main" id="{DB95780D-CF73-4DD6-8508-54C5CEE629F6}"/>
              </a:ext>
            </a:extLst>
          </p:cNvPr>
          <p:cNvSpPr>
            <a:spLocks noGrp="1"/>
          </p:cNvSpPr>
          <p:nvPr>
            <p:ph sz="half" idx="2"/>
          </p:nvPr>
        </p:nvSpPr>
        <p:spPr>
          <a:xfrm>
            <a:off x="6172200" y="1825625"/>
            <a:ext cx="5181600" cy="4351338"/>
          </a:xfrm>
        </p:spPr>
        <p:txBody>
          <a:bodyPr>
            <a:normAutofit/>
          </a:bodyPr>
          <a:lstStyle/>
          <a:p>
            <a:pPr marL="914400" lvl="2" indent="0">
              <a:buNone/>
            </a:pPr>
            <a:r>
              <a:rPr lang="es-MX" sz="2800" dirty="0"/>
              <a:t>Consideraciones:</a:t>
            </a:r>
          </a:p>
          <a:p>
            <a:pPr marL="1428750" lvl="2" indent="-514350">
              <a:buFont typeface="+mj-lt"/>
              <a:buAutoNum type="arabicPeriod"/>
            </a:pPr>
            <a:r>
              <a:rPr lang="es-MX" sz="2800" dirty="0"/>
              <a:t>Crear una distribución de datos uniforme</a:t>
            </a:r>
          </a:p>
          <a:p>
            <a:pPr marL="1428750" lvl="2" indent="-514350">
              <a:buFont typeface="+mj-lt"/>
              <a:buAutoNum type="arabicPeriod"/>
            </a:pPr>
            <a:r>
              <a:rPr lang="es-MX" sz="2800" dirty="0"/>
              <a:t>Favorecer las operaciones locales, sobre las distribuidas</a:t>
            </a:r>
          </a:p>
          <a:p>
            <a:pPr marL="1428750" lvl="2" indent="-514350">
              <a:buFont typeface="+mj-lt"/>
              <a:buAutoNum type="arabicPeriod"/>
            </a:pPr>
            <a:r>
              <a:rPr lang="es-MX" sz="2800" dirty="0"/>
              <a:t>Favorecer un procesamiento de consulta uniforme</a:t>
            </a:r>
          </a:p>
          <a:p>
            <a:endParaRPr lang="es-MX" dirty="0"/>
          </a:p>
        </p:txBody>
      </p:sp>
    </p:spTree>
    <p:extLst>
      <p:ext uri="{BB962C8B-B14F-4D97-AF65-F5344CB8AC3E}">
        <p14:creationId xmlns:p14="http://schemas.microsoft.com/office/powerpoint/2010/main" val="303413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a:t>
            </a:r>
            <a:r>
              <a:rPr lang="en-US" dirty="0" err="1"/>
              <a:t>Tablas</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5625"/>
            <a:ext cx="5336097" cy="4351338"/>
          </a:xfrm>
        </p:spPr>
        <p:txBody>
          <a:bodyPr/>
          <a:lstStyle/>
          <a:p>
            <a:pPr marL="457200" lvl="1" indent="0">
              <a:buNone/>
            </a:pPr>
            <a:r>
              <a:rPr lang="es-MX" dirty="0"/>
              <a:t>En la creación de una tabla hay que tomar decisiones</a:t>
            </a:r>
          </a:p>
          <a:p>
            <a:pPr lvl="2"/>
            <a:r>
              <a:rPr lang="es-MX" dirty="0"/>
              <a:t>Columnas y tipos de datos</a:t>
            </a:r>
          </a:p>
          <a:p>
            <a:pPr lvl="2"/>
            <a:r>
              <a:rPr lang="es-MX" dirty="0"/>
              <a:t>Restricciones (</a:t>
            </a:r>
            <a:r>
              <a:rPr lang="es-MX" dirty="0" err="1"/>
              <a:t>constraints</a:t>
            </a:r>
            <a:r>
              <a:rPr lang="es-MX" dirty="0"/>
              <a:t>)</a:t>
            </a:r>
          </a:p>
          <a:p>
            <a:pPr lvl="2"/>
            <a:r>
              <a:rPr lang="es-MX" dirty="0"/>
              <a:t>Política de distribución de la información (</a:t>
            </a:r>
            <a:r>
              <a:rPr lang="es-MX" dirty="0" err="1"/>
              <a:t>distributed</a:t>
            </a:r>
            <a:r>
              <a:rPr lang="es-MX" dirty="0"/>
              <a:t> </a:t>
            </a:r>
            <a:r>
              <a:rPr lang="es-MX" dirty="0" err="1"/>
              <a:t>by</a:t>
            </a:r>
            <a:r>
              <a:rPr lang="es-MX" dirty="0"/>
              <a:t>)</a:t>
            </a:r>
          </a:p>
          <a:p>
            <a:pPr lvl="2"/>
            <a:r>
              <a:rPr lang="es-MX" b="1" dirty="0"/>
              <a:t>Modelo de almacenamiento (</a:t>
            </a:r>
            <a:r>
              <a:rPr lang="es-MX" b="1" dirty="0" err="1"/>
              <a:t>row</a:t>
            </a:r>
            <a:r>
              <a:rPr lang="es-MX" b="1" dirty="0"/>
              <a:t> </a:t>
            </a:r>
            <a:r>
              <a:rPr lang="es-MX" b="1" dirty="0" err="1"/>
              <a:t>oriented</a:t>
            </a:r>
            <a:r>
              <a:rPr lang="es-MX" b="1" dirty="0"/>
              <a:t>, columna </a:t>
            </a:r>
            <a:r>
              <a:rPr lang="es-MX" b="1" dirty="0" err="1"/>
              <a:t>oriented</a:t>
            </a:r>
            <a:r>
              <a:rPr lang="es-MX" b="1" dirty="0"/>
              <a:t>, AO)</a:t>
            </a:r>
          </a:p>
          <a:p>
            <a:pPr lvl="2"/>
            <a:r>
              <a:rPr lang="es-MX" dirty="0"/>
              <a:t>Política de almacenamiento (Compresión, particionamiento)</a:t>
            </a:r>
          </a:p>
          <a:p>
            <a:pPr marL="914400" lvl="2" indent="0">
              <a:buNone/>
            </a:pPr>
            <a:endParaRPr lang="es-MX" dirty="0"/>
          </a:p>
          <a:p>
            <a:endParaRPr lang="es-MX" dirty="0"/>
          </a:p>
        </p:txBody>
      </p:sp>
      <p:pic>
        <p:nvPicPr>
          <p:cNvPr id="5" name="Imagen 4" descr="Interfaz de usuario gráfica, Aplicación&#10;&#10;Descripción generada automáticamente">
            <a:extLst>
              <a:ext uri="{FF2B5EF4-FFF2-40B4-BE49-F238E27FC236}">
                <a16:creationId xmlns:a16="http://schemas.microsoft.com/office/drawing/2014/main" id="{7C8C1CA2-66DD-4B29-A202-D9D30A36E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297" y="1797147"/>
            <a:ext cx="5350338" cy="3263706"/>
          </a:xfrm>
          <a:prstGeom prst="rect">
            <a:avLst/>
          </a:prstGeom>
        </p:spPr>
      </p:pic>
    </p:spTree>
    <p:extLst>
      <p:ext uri="{BB962C8B-B14F-4D97-AF65-F5344CB8AC3E}">
        <p14:creationId xmlns:p14="http://schemas.microsoft.com/office/powerpoint/2010/main" val="1479757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dirty="0"/>
              <a:t>Greenplum – </a:t>
            </a:r>
            <a:r>
              <a:rPr lang="es-MX" dirty="0"/>
              <a:t>Storage </a:t>
            </a:r>
            <a:r>
              <a:rPr lang="es-MX" dirty="0" err="1"/>
              <a:t>Model</a:t>
            </a:r>
            <a:endParaRPr lang="es-MX" dirty="0"/>
          </a:p>
        </p:txBody>
      </p:sp>
      <p:sp>
        <p:nvSpPr>
          <p:cNvPr id="6" name="Marcador de contenido 5">
            <a:extLst>
              <a:ext uri="{FF2B5EF4-FFF2-40B4-BE49-F238E27FC236}">
                <a16:creationId xmlns:a16="http://schemas.microsoft.com/office/drawing/2014/main" id="{346C9713-A53E-4DCE-B63C-833629920C04}"/>
              </a:ext>
            </a:extLst>
          </p:cNvPr>
          <p:cNvSpPr>
            <a:spLocks noGrp="1"/>
          </p:cNvSpPr>
          <p:nvPr>
            <p:ph sz="half" idx="2"/>
          </p:nvPr>
        </p:nvSpPr>
        <p:spPr>
          <a:xfrm>
            <a:off x="671119" y="1825625"/>
            <a:ext cx="10682681" cy="4351338"/>
          </a:xfrm>
        </p:spPr>
        <p:txBody>
          <a:bodyPr/>
          <a:lstStyle/>
          <a:p>
            <a:r>
              <a:rPr lang="es-MX" dirty="0"/>
              <a:t>En cuanto al modelo de almacenamiento se tienen dos opciones</a:t>
            </a:r>
          </a:p>
          <a:p>
            <a:pPr lvl="1"/>
            <a:r>
              <a:rPr lang="es-MX" dirty="0" err="1"/>
              <a:t>Heap</a:t>
            </a:r>
            <a:r>
              <a:rPr lang="es-MX" dirty="0"/>
              <a:t> Storage</a:t>
            </a:r>
          </a:p>
          <a:p>
            <a:pPr lvl="2"/>
            <a:r>
              <a:rPr lang="es-MX" dirty="0"/>
              <a:t>OLTP </a:t>
            </a:r>
          </a:p>
          <a:p>
            <a:pPr lvl="2"/>
            <a:r>
              <a:rPr lang="es-MX" dirty="0" err="1"/>
              <a:t>Insert</a:t>
            </a:r>
            <a:r>
              <a:rPr lang="es-MX" dirty="0"/>
              <a:t>, </a:t>
            </a:r>
            <a:r>
              <a:rPr lang="es-MX" dirty="0" err="1"/>
              <a:t>Update</a:t>
            </a:r>
            <a:r>
              <a:rPr lang="es-MX" dirty="0"/>
              <a:t> y </a:t>
            </a:r>
            <a:r>
              <a:rPr lang="es-MX" dirty="0" err="1"/>
              <a:t>Delete</a:t>
            </a:r>
            <a:r>
              <a:rPr lang="es-MX" dirty="0"/>
              <a:t> rápidos</a:t>
            </a:r>
          </a:p>
          <a:p>
            <a:pPr lvl="2"/>
            <a:r>
              <a:rPr lang="es-MX" dirty="0" err="1"/>
              <a:t>Select</a:t>
            </a:r>
            <a:r>
              <a:rPr lang="es-MX" dirty="0"/>
              <a:t> lento, depende de </a:t>
            </a:r>
            <a:r>
              <a:rPr lang="es-MX" dirty="0" err="1"/>
              <a:t>Indices</a:t>
            </a:r>
            <a:r>
              <a:rPr lang="es-MX" dirty="0"/>
              <a:t>, distribución y particionamiento</a:t>
            </a:r>
          </a:p>
          <a:p>
            <a:pPr lvl="1"/>
            <a:r>
              <a:rPr lang="es-MX" dirty="0" err="1"/>
              <a:t>Append</a:t>
            </a:r>
            <a:r>
              <a:rPr lang="es-MX" dirty="0"/>
              <a:t> </a:t>
            </a:r>
            <a:r>
              <a:rPr lang="es-MX" dirty="0" err="1"/>
              <a:t>Optimized</a:t>
            </a:r>
            <a:r>
              <a:rPr lang="es-MX" dirty="0"/>
              <a:t> Storage (AO)</a:t>
            </a:r>
          </a:p>
          <a:p>
            <a:pPr lvl="2"/>
            <a:r>
              <a:rPr lang="es-MX" dirty="0" err="1"/>
              <a:t>Insert</a:t>
            </a:r>
            <a:r>
              <a:rPr lang="es-MX" dirty="0"/>
              <a:t>, </a:t>
            </a:r>
            <a:r>
              <a:rPr lang="es-MX" dirty="0" err="1"/>
              <a:t>select</a:t>
            </a:r>
            <a:r>
              <a:rPr lang="es-MX" dirty="0"/>
              <a:t>, rápidos, </a:t>
            </a:r>
            <a:r>
              <a:rPr lang="es-MX" dirty="0" err="1"/>
              <a:t>Update</a:t>
            </a:r>
            <a:r>
              <a:rPr lang="es-MX" dirty="0"/>
              <a:t>, </a:t>
            </a:r>
            <a:r>
              <a:rPr lang="es-MX" dirty="0" err="1"/>
              <a:t>Delete</a:t>
            </a:r>
            <a:r>
              <a:rPr lang="es-MX" dirty="0"/>
              <a:t> Lentos</a:t>
            </a:r>
          </a:p>
          <a:p>
            <a:pPr lvl="2"/>
            <a:r>
              <a:rPr lang="es-MX" dirty="0"/>
              <a:t>Optimizadas para cargas en lotes</a:t>
            </a:r>
          </a:p>
          <a:p>
            <a:pPr lvl="2"/>
            <a:endParaRPr lang="es-MX" dirty="0"/>
          </a:p>
        </p:txBody>
      </p:sp>
    </p:spTree>
    <p:extLst>
      <p:ext uri="{BB962C8B-B14F-4D97-AF65-F5344CB8AC3E}">
        <p14:creationId xmlns:p14="http://schemas.microsoft.com/office/powerpoint/2010/main" val="1804821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dirty="0"/>
              <a:t>Greenplum – </a:t>
            </a:r>
            <a:r>
              <a:rPr lang="es-MX" dirty="0"/>
              <a:t>Storage </a:t>
            </a:r>
            <a:r>
              <a:rPr lang="es-MX" dirty="0" err="1"/>
              <a:t>Model</a:t>
            </a:r>
            <a:endParaRPr lang="es-MX" dirty="0"/>
          </a:p>
        </p:txBody>
      </p:sp>
      <p:sp>
        <p:nvSpPr>
          <p:cNvPr id="6" name="Marcador de contenido 5">
            <a:extLst>
              <a:ext uri="{FF2B5EF4-FFF2-40B4-BE49-F238E27FC236}">
                <a16:creationId xmlns:a16="http://schemas.microsoft.com/office/drawing/2014/main" id="{346C9713-A53E-4DCE-B63C-833629920C04}"/>
              </a:ext>
            </a:extLst>
          </p:cNvPr>
          <p:cNvSpPr>
            <a:spLocks noGrp="1"/>
          </p:cNvSpPr>
          <p:nvPr>
            <p:ph sz="half" idx="2"/>
          </p:nvPr>
        </p:nvSpPr>
        <p:spPr>
          <a:xfrm>
            <a:off x="655879" y="1825625"/>
            <a:ext cx="4622800" cy="4351338"/>
          </a:xfrm>
        </p:spPr>
        <p:txBody>
          <a:bodyPr/>
          <a:lstStyle/>
          <a:p>
            <a:pPr marL="914400" lvl="2" indent="0">
              <a:buNone/>
            </a:pPr>
            <a:r>
              <a:rPr lang="es-MX" dirty="0"/>
              <a:t>HEAP</a:t>
            </a:r>
          </a:p>
          <a:p>
            <a:pPr lvl="2">
              <a:buFont typeface="Wingdings" panose="05000000000000000000" pitchFamily="2" charset="2"/>
              <a:buChar char="§"/>
            </a:pPr>
            <a:r>
              <a:rPr lang="es-MX" dirty="0"/>
              <a:t>Operaciones en las que se necesita procesar pocos registros a la vez</a:t>
            </a:r>
          </a:p>
          <a:p>
            <a:pPr lvl="2">
              <a:buFont typeface="Wingdings" panose="05000000000000000000" pitchFamily="2" charset="2"/>
              <a:buChar char="§"/>
            </a:pPr>
            <a:r>
              <a:rPr lang="es-MX" dirty="0"/>
              <a:t>Actualizaciones de datos frecuentes </a:t>
            </a:r>
          </a:p>
          <a:p>
            <a:pPr lvl="2">
              <a:buFont typeface="Wingdings" panose="05000000000000000000" pitchFamily="2" charset="2"/>
              <a:buChar char="§"/>
            </a:pPr>
            <a:r>
              <a:rPr lang="es-MX" dirty="0" err="1"/>
              <a:t>Inserts</a:t>
            </a:r>
            <a:r>
              <a:rPr lang="es-MX" dirty="0"/>
              <a:t> frecuentes</a:t>
            </a:r>
          </a:p>
          <a:p>
            <a:pPr lvl="2">
              <a:buFont typeface="Wingdings" panose="05000000000000000000" pitchFamily="2" charset="2"/>
              <a:buChar char="§"/>
            </a:pPr>
            <a:r>
              <a:rPr lang="es-MX" dirty="0"/>
              <a:t>Consultas en las que se requieren muchas columnas al mismo tiempo</a:t>
            </a:r>
          </a:p>
          <a:p>
            <a:pPr lvl="2">
              <a:buFont typeface="Wingdings" panose="05000000000000000000" pitchFamily="2" charset="2"/>
              <a:buChar char="§"/>
            </a:pPr>
            <a:r>
              <a:rPr lang="es-MX" dirty="0"/>
              <a:t>Cargas de trabajo OLTP</a:t>
            </a:r>
          </a:p>
        </p:txBody>
      </p:sp>
      <p:sp>
        <p:nvSpPr>
          <p:cNvPr id="4" name="Marcador de contenido 5">
            <a:extLst>
              <a:ext uri="{FF2B5EF4-FFF2-40B4-BE49-F238E27FC236}">
                <a16:creationId xmlns:a16="http://schemas.microsoft.com/office/drawing/2014/main" id="{8890A0D5-EC6B-4453-9459-685C6A1F3C41}"/>
              </a:ext>
            </a:extLst>
          </p:cNvPr>
          <p:cNvSpPr txBox="1">
            <a:spLocks/>
          </p:cNvSpPr>
          <p:nvPr/>
        </p:nvSpPr>
        <p:spPr>
          <a:xfrm>
            <a:off x="5943600" y="1881505"/>
            <a:ext cx="48818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rgbClr val="414141"/>
                </a:solidFill>
                <a:latin typeface="Raleway-v4020" pitchFamily="50" charset="-18"/>
                <a:ea typeface="Adobe Fan Heiti Std B" panose="020B0700000000000000" pitchFamily="34" charset="-128"/>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rgbClr val="414141"/>
                </a:solidFill>
                <a:latin typeface="Raleway-v4020" pitchFamily="50" charset="-18"/>
                <a:ea typeface="Adobe Fan Heiti Std B" panose="020B0700000000000000" pitchFamily="34" charset="-128"/>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rgbClr val="414141"/>
                </a:solidFill>
                <a:latin typeface="Raleway-v4020" pitchFamily="50" charset="-18"/>
                <a:ea typeface="Adobe Fan Heiti Std B" panose="020B0700000000000000" pitchFamily="34" charset="-128"/>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914400" lvl="2" indent="0">
              <a:buFont typeface="Arial" panose="020B0604020202020204" pitchFamily="34" charset="0"/>
              <a:buNone/>
            </a:pPr>
            <a:r>
              <a:rPr lang="es-MX" dirty="0" err="1"/>
              <a:t>Column</a:t>
            </a:r>
            <a:r>
              <a:rPr lang="es-MX" dirty="0"/>
              <a:t> </a:t>
            </a:r>
            <a:r>
              <a:rPr lang="es-MX" dirty="0" err="1"/>
              <a:t>Oriented</a:t>
            </a:r>
            <a:endParaRPr lang="es-MX" dirty="0"/>
          </a:p>
          <a:p>
            <a:pPr lvl="2">
              <a:buFont typeface="Wingdings" panose="05000000000000000000" pitchFamily="2" charset="2"/>
              <a:buChar char="§"/>
            </a:pPr>
            <a:r>
              <a:rPr lang="es-MX" dirty="0"/>
              <a:t>Se usan pocas columnas en las consultas</a:t>
            </a:r>
          </a:p>
          <a:p>
            <a:pPr lvl="2">
              <a:buFont typeface="Wingdings" panose="05000000000000000000" pitchFamily="2" charset="2"/>
              <a:buChar char="§"/>
            </a:pPr>
            <a:r>
              <a:rPr lang="es-MX" dirty="0"/>
              <a:t>Buenas para realizar agregaciones </a:t>
            </a:r>
          </a:p>
          <a:p>
            <a:pPr lvl="2">
              <a:buFont typeface="Wingdings" panose="05000000000000000000" pitchFamily="2" charset="2"/>
              <a:buChar char="§"/>
            </a:pPr>
            <a:r>
              <a:rPr lang="es-MX" dirty="0"/>
              <a:t>Optimizadas para cargas paralelas GPLOAD</a:t>
            </a:r>
          </a:p>
          <a:p>
            <a:pPr lvl="2">
              <a:buFont typeface="Wingdings" panose="05000000000000000000" pitchFamily="2" charset="2"/>
              <a:buChar char="§"/>
            </a:pPr>
            <a:r>
              <a:rPr lang="es-MX" dirty="0"/>
              <a:t>Cargas de trabajo OLAP</a:t>
            </a:r>
          </a:p>
          <a:p>
            <a:pPr lvl="2">
              <a:buFont typeface="Wingdings" panose="05000000000000000000" pitchFamily="2" charset="2"/>
              <a:buChar char="§"/>
            </a:pPr>
            <a:r>
              <a:rPr lang="es-MX" dirty="0"/>
              <a:t>Tablas con muchas mas columnas </a:t>
            </a:r>
          </a:p>
          <a:p>
            <a:pPr lvl="2">
              <a:buFont typeface="Wingdings" panose="05000000000000000000" pitchFamily="2" charset="2"/>
              <a:buChar char="§"/>
            </a:pPr>
            <a:r>
              <a:rPr lang="es-MX" dirty="0"/>
              <a:t>Es deseable usar la compresión </a:t>
            </a:r>
          </a:p>
        </p:txBody>
      </p:sp>
      <p:sp>
        <p:nvSpPr>
          <p:cNvPr id="3" name="CuadroTexto 2">
            <a:extLst>
              <a:ext uri="{FF2B5EF4-FFF2-40B4-BE49-F238E27FC236}">
                <a16:creationId xmlns:a16="http://schemas.microsoft.com/office/drawing/2014/main" id="{105F6E00-F97B-4922-A39A-7C5046EF83AF}"/>
              </a:ext>
            </a:extLst>
          </p:cNvPr>
          <p:cNvSpPr txBox="1"/>
          <p:nvPr/>
        </p:nvSpPr>
        <p:spPr>
          <a:xfrm>
            <a:off x="5733318" y="3180080"/>
            <a:ext cx="420564" cy="369332"/>
          </a:xfrm>
          <a:prstGeom prst="rect">
            <a:avLst/>
          </a:prstGeom>
          <a:noFill/>
        </p:spPr>
        <p:txBody>
          <a:bodyPr wrap="none" rtlCol="0">
            <a:spAutoFit/>
          </a:bodyPr>
          <a:lstStyle/>
          <a:p>
            <a:r>
              <a:rPr lang="es-MX" dirty="0"/>
              <a:t>VS</a:t>
            </a:r>
          </a:p>
        </p:txBody>
      </p:sp>
    </p:spTree>
    <p:extLst>
      <p:ext uri="{BB962C8B-B14F-4D97-AF65-F5344CB8AC3E}">
        <p14:creationId xmlns:p14="http://schemas.microsoft.com/office/powerpoint/2010/main" val="2100568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dirty="0"/>
              <a:t>Greenplum - </a:t>
            </a:r>
            <a:r>
              <a:rPr lang="en-US" dirty="0" err="1"/>
              <a:t>Tablas</a:t>
            </a:r>
            <a:endParaRPr lang="es-MX" dirty="0"/>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5625"/>
            <a:ext cx="5336097" cy="4351338"/>
          </a:xfrm>
        </p:spPr>
        <p:txBody>
          <a:bodyPr/>
          <a:lstStyle/>
          <a:p>
            <a:pPr marL="457200" lvl="1" indent="0">
              <a:buNone/>
            </a:pPr>
            <a:r>
              <a:rPr lang="es-MX" dirty="0"/>
              <a:t>En la creación de una tabla hay que tomar decisiones</a:t>
            </a:r>
          </a:p>
          <a:p>
            <a:pPr lvl="2"/>
            <a:r>
              <a:rPr lang="es-MX" dirty="0"/>
              <a:t>Columnas y tipos de datos</a:t>
            </a:r>
          </a:p>
          <a:p>
            <a:pPr lvl="2"/>
            <a:r>
              <a:rPr lang="es-MX" dirty="0"/>
              <a:t>Restricciones (</a:t>
            </a:r>
            <a:r>
              <a:rPr lang="es-MX" dirty="0" err="1"/>
              <a:t>constraints</a:t>
            </a:r>
            <a:r>
              <a:rPr lang="es-MX" dirty="0"/>
              <a:t>)</a:t>
            </a:r>
          </a:p>
          <a:p>
            <a:pPr lvl="2"/>
            <a:r>
              <a:rPr lang="es-MX" dirty="0"/>
              <a:t>Política de distribución de la información (</a:t>
            </a:r>
            <a:r>
              <a:rPr lang="es-MX" dirty="0" err="1"/>
              <a:t>distributed</a:t>
            </a:r>
            <a:r>
              <a:rPr lang="es-MX" dirty="0"/>
              <a:t> </a:t>
            </a:r>
            <a:r>
              <a:rPr lang="es-MX" dirty="0" err="1"/>
              <a:t>by</a:t>
            </a:r>
            <a:r>
              <a:rPr lang="es-MX" dirty="0"/>
              <a:t>)</a:t>
            </a:r>
          </a:p>
          <a:p>
            <a:pPr lvl="2"/>
            <a:r>
              <a:rPr lang="es-MX" dirty="0"/>
              <a:t>Modelo de almacenamiento (</a:t>
            </a:r>
            <a:r>
              <a:rPr lang="es-MX" dirty="0" err="1"/>
              <a:t>row</a:t>
            </a:r>
            <a:r>
              <a:rPr lang="es-MX" dirty="0"/>
              <a:t> </a:t>
            </a:r>
            <a:r>
              <a:rPr lang="es-MX" dirty="0" err="1"/>
              <a:t>oriented</a:t>
            </a:r>
            <a:r>
              <a:rPr lang="es-MX" dirty="0"/>
              <a:t>, columna </a:t>
            </a:r>
            <a:r>
              <a:rPr lang="es-MX" dirty="0" err="1"/>
              <a:t>oriented</a:t>
            </a:r>
            <a:r>
              <a:rPr lang="es-MX" dirty="0"/>
              <a:t>, AO)</a:t>
            </a:r>
          </a:p>
          <a:p>
            <a:pPr lvl="2"/>
            <a:r>
              <a:rPr lang="es-MX" b="1" dirty="0"/>
              <a:t>Política de almacenamiento (Compresión, particionamiento)</a:t>
            </a:r>
          </a:p>
          <a:p>
            <a:pPr marL="914400" lvl="2" indent="0">
              <a:buNone/>
            </a:pPr>
            <a:endParaRPr lang="es-MX" dirty="0"/>
          </a:p>
          <a:p>
            <a:endParaRPr lang="es-MX" dirty="0"/>
          </a:p>
        </p:txBody>
      </p:sp>
      <p:pic>
        <p:nvPicPr>
          <p:cNvPr id="5" name="Imagen 4" descr="Interfaz de usuario gráfica, Aplicación&#10;&#10;Descripción generada automáticamente">
            <a:extLst>
              <a:ext uri="{FF2B5EF4-FFF2-40B4-BE49-F238E27FC236}">
                <a16:creationId xmlns:a16="http://schemas.microsoft.com/office/drawing/2014/main" id="{7C8C1CA2-66DD-4B29-A202-D9D30A36E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297" y="1797147"/>
            <a:ext cx="5350338" cy="3263706"/>
          </a:xfrm>
          <a:prstGeom prst="rect">
            <a:avLst/>
          </a:prstGeom>
        </p:spPr>
      </p:pic>
    </p:spTree>
    <p:extLst>
      <p:ext uri="{BB962C8B-B14F-4D97-AF65-F5344CB8AC3E}">
        <p14:creationId xmlns:p14="http://schemas.microsoft.com/office/powerpoint/2010/main" val="814667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dirty="0"/>
              <a:t>Greenplum – </a:t>
            </a:r>
            <a:r>
              <a:rPr lang="es-MX" dirty="0"/>
              <a:t>Compresión</a:t>
            </a:r>
          </a:p>
        </p:txBody>
      </p:sp>
      <p:sp>
        <p:nvSpPr>
          <p:cNvPr id="7" name="Marcador de contenido 6">
            <a:extLst>
              <a:ext uri="{FF2B5EF4-FFF2-40B4-BE49-F238E27FC236}">
                <a16:creationId xmlns:a16="http://schemas.microsoft.com/office/drawing/2014/main" id="{416721D8-683A-4EAE-BF1F-8CC8882A7F82}"/>
              </a:ext>
            </a:extLst>
          </p:cNvPr>
          <p:cNvSpPr>
            <a:spLocks noGrp="1"/>
          </p:cNvSpPr>
          <p:nvPr>
            <p:ph sz="half" idx="2"/>
          </p:nvPr>
        </p:nvSpPr>
        <p:spPr>
          <a:xfrm>
            <a:off x="3708400" y="1825625"/>
            <a:ext cx="7645400" cy="4351338"/>
          </a:xfrm>
        </p:spPr>
        <p:txBody>
          <a:bodyPr/>
          <a:lstStyle/>
          <a:p>
            <a:pPr marL="0" indent="0" algn="just">
              <a:buNone/>
            </a:pPr>
            <a:r>
              <a:rPr lang="es-MX" sz="2400" dirty="0"/>
              <a:t>Podemos utilizar compresión para mejorar el uso del almacenamiento, pero debemos tomar en cuenta que:</a:t>
            </a:r>
          </a:p>
          <a:p>
            <a:pPr marL="0" indent="0" algn="just">
              <a:buNone/>
            </a:pPr>
            <a:endParaRPr lang="es-MX" sz="2400" dirty="0"/>
          </a:p>
          <a:p>
            <a:pPr algn="just"/>
            <a:r>
              <a:rPr lang="es-MX" sz="2400" dirty="0"/>
              <a:t>Se requerirá mas poder de procesamiento</a:t>
            </a:r>
          </a:p>
          <a:p>
            <a:pPr algn="just"/>
            <a:r>
              <a:rPr lang="es-MX" sz="2400" dirty="0"/>
              <a:t>Si elegimos un alto nivel de compresión, será necesario mas tiempo y CPU para descomprimir </a:t>
            </a:r>
          </a:p>
          <a:p>
            <a:pPr algn="just"/>
            <a:r>
              <a:rPr lang="es-MX" sz="2400" dirty="0"/>
              <a:t>Es necesario realizar pruebas en cada configuración de clúster para elegir las mejores configuraciones.</a:t>
            </a:r>
          </a:p>
          <a:p>
            <a:endParaRPr lang="es-MX" dirty="0"/>
          </a:p>
        </p:txBody>
      </p:sp>
      <p:pic>
        <p:nvPicPr>
          <p:cNvPr id="9" name="Imagen 8">
            <a:extLst>
              <a:ext uri="{FF2B5EF4-FFF2-40B4-BE49-F238E27FC236}">
                <a16:creationId xmlns:a16="http://schemas.microsoft.com/office/drawing/2014/main" id="{B7342C78-273A-4E14-8EDB-B19EF3F33DCB}"/>
              </a:ext>
            </a:extLst>
          </p:cNvPr>
          <p:cNvPicPr>
            <a:picLocks noChangeAspect="1"/>
          </p:cNvPicPr>
          <p:nvPr/>
        </p:nvPicPr>
        <p:blipFill>
          <a:blip r:embed="rId2"/>
          <a:stretch>
            <a:fillRect/>
          </a:stretch>
        </p:blipFill>
        <p:spPr>
          <a:xfrm>
            <a:off x="944940" y="2367597"/>
            <a:ext cx="2117846" cy="1061403"/>
          </a:xfrm>
          <a:prstGeom prst="rect">
            <a:avLst/>
          </a:prstGeom>
        </p:spPr>
      </p:pic>
      <p:pic>
        <p:nvPicPr>
          <p:cNvPr id="11" name="Imagen 10">
            <a:extLst>
              <a:ext uri="{FF2B5EF4-FFF2-40B4-BE49-F238E27FC236}">
                <a16:creationId xmlns:a16="http://schemas.microsoft.com/office/drawing/2014/main" id="{D86538DC-7654-4517-8FBE-A2E4833465DC}"/>
              </a:ext>
            </a:extLst>
          </p:cNvPr>
          <p:cNvPicPr>
            <a:picLocks noChangeAspect="1"/>
          </p:cNvPicPr>
          <p:nvPr/>
        </p:nvPicPr>
        <p:blipFill>
          <a:blip r:embed="rId3"/>
          <a:stretch>
            <a:fillRect/>
          </a:stretch>
        </p:blipFill>
        <p:spPr>
          <a:xfrm>
            <a:off x="944940" y="4615154"/>
            <a:ext cx="2280346" cy="469926"/>
          </a:xfrm>
          <a:prstGeom prst="rect">
            <a:avLst/>
          </a:prstGeom>
        </p:spPr>
      </p:pic>
    </p:spTree>
    <p:extLst>
      <p:ext uri="{BB962C8B-B14F-4D97-AF65-F5344CB8AC3E}">
        <p14:creationId xmlns:p14="http://schemas.microsoft.com/office/powerpoint/2010/main" val="130464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E00E4-CF4B-49D7-97E4-35DEEA2BBDE3}"/>
              </a:ext>
            </a:extLst>
          </p:cNvPr>
          <p:cNvSpPr>
            <a:spLocks noGrp="1"/>
          </p:cNvSpPr>
          <p:nvPr>
            <p:ph type="title"/>
          </p:nvPr>
        </p:nvSpPr>
        <p:spPr/>
        <p:txBody>
          <a:bodyPr/>
          <a:lstStyle/>
          <a:p>
            <a:r>
              <a:rPr lang="es-MX" dirty="0"/>
              <a:t>Greenplum </a:t>
            </a:r>
            <a:r>
              <a:rPr lang="es-MX" dirty="0" err="1"/>
              <a:t>database</a:t>
            </a:r>
            <a:r>
              <a:rPr lang="es-MX" dirty="0"/>
              <a:t> </a:t>
            </a:r>
            <a:r>
              <a:rPr lang="es-MX" dirty="0" err="1"/>
              <a:t>overview</a:t>
            </a:r>
            <a:r>
              <a:rPr lang="es-MX" dirty="0"/>
              <a:t> 6.20.0</a:t>
            </a:r>
          </a:p>
        </p:txBody>
      </p:sp>
      <p:sp>
        <p:nvSpPr>
          <p:cNvPr id="3" name="Marcador de contenido 2">
            <a:extLst>
              <a:ext uri="{FF2B5EF4-FFF2-40B4-BE49-F238E27FC236}">
                <a16:creationId xmlns:a16="http://schemas.microsoft.com/office/drawing/2014/main" id="{68CD079E-B6E9-46D3-A7F7-BACEB3CF589F}"/>
              </a:ext>
            </a:extLst>
          </p:cNvPr>
          <p:cNvSpPr>
            <a:spLocks noGrp="1"/>
          </p:cNvSpPr>
          <p:nvPr>
            <p:ph sz="half" idx="1"/>
          </p:nvPr>
        </p:nvSpPr>
        <p:spPr>
          <a:xfrm>
            <a:off x="838200" y="1825625"/>
            <a:ext cx="5678574" cy="4351338"/>
          </a:xfrm>
        </p:spPr>
        <p:txBody>
          <a:bodyPr>
            <a:normAutofit/>
          </a:bodyPr>
          <a:lstStyle/>
          <a:p>
            <a:pPr algn="just"/>
            <a:r>
              <a:rPr lang="es-MX" sz="2400">
                <a:latin typeface="+mn-lt"/>
              </a:rPr>
              <a:t>Se agrega un nuevo tipo de índice BTREE_GIN el cual funciona en tipos de dato como INET, MACADDR, CIDR</a:t>
            </a:r>
          </a:p>
          <a:p>
            <a:pPr algn="just"/>
            <a:r>
              <a:rPr lang="es-MX" sz="2400">
                <a:latin typeface="+mn-lt"/>
              </a:rPr>
              <a:t>Se agregan nuevas capacidades a GPORCA como la utilización de agregados ordenados</a:t>
            </a:r>
          </a:p>
          <a:p>
            <a:pPr algn="just"/>
            <a:r>
              <a:rPr lang="es-MX" sz="2400">
                <a:latin typeface="+mn-lt"/>
              </a:rPr>
              <a:t>Se agrega soporte para RHEL8</a:t>
            </a:r>
          </a:p>
          <a:p>
            <a:pPr algn="just"/>
            <a:r>
              <a:rPr lang="es-MX" sz="2400">
                <a:latin typeface="+mn-lt"/>
              </a:rPr>
              <a:t>GPSS 1.7  integración con S3</a:t>
            </a:r>
          </a:p>
        </p:txBody>
      </p:sp>
      <p:pic>
        <p:nvPicPr>
          <p:cNvPr id="5" name="Picture 2" descr="A black and white sign&#10;&#10;Description automatically generated with low confidence">
            <a:extLst>
              <a:ext uri="{FF2B5EF4-FFF2-40B4-BE49-F238E27FC236}">
                <a16:creationId xmlns:a16="http://schemas.microsoft.com/office/drawing/2014/main" id="{2C9441BB-693B-4897-92A2-EDB2274F7E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5450" y="1690688"/>
            <a:ext cx="3873515" cy="958696"/>
          </a:xfrm>
          <a:prstGeom prst="rect">
            <a:avLst/>
          </a:prstGeom>
          <a:solidFill>
            <a:srgbClr val="FFFFFF"/>
          </a:solidFill>
        </p:spPr>
      </p:pic>
      <p:pic>
        <p:nvPicPr>
          <p:cNvPr id="7" name="Imagen 6" descr="Un dibujo de una caja&#10;&#10;Descripción generada automáticamente con confianza media">
            <a:extLst>
              <a:ext uri="{FF2B5EF4-FFF2-40B4-BE49-F238E27FC236}">
                <a16:creationId xmlns:a16="http://schemas.microsoft.com/office/drawing/2014/main" id="{401ECF89-64D3-4F4C-913A-9578ECAF8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421" y="2955935"/>
            <a:ext cx="1732574" cy="1297603"/>
          </a:xfrm>
          <a:prstGeom prst="rect">
            <a:avLst/>
          </a:prstGeom>
        </p:spPr>
      </p:pic>
      <p:pic>
        <p:nvPicPr>
          <p:cNvPr id="9" name="Imagen 8" descr="Diagrama&#10;&#10;Descripción generada automáticamente">
            <a:extLst>
              <a:ext uri="{FF2B5EF4-FFF2-40B4-BE49-F238E27FC236}">
                <a16:creationId xmlns:a16="http://schemas.microsoft.com/office/drawing/2014/main" id="{F623A1B5-9AFC-47D6-A03C-C3A8193895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4980" y="3130323"/>
            <a:ext cx="2335522" cy="1011277"/>
          </a:xfrm>
          <a:prstGeom prst="rect">
            <a:avLst/>
          </a:prstGeom>
        </p:spPr>
      </p:pic>
      <p:pic>
        <p:nvPicPr>
          <p:cNvPr id="11" name="Imagen 10" descr="Icono&#10;&#10;Descripción generada automáticamente">
            <a:extLst>
              <a:ext uri="{FF2B5EF4-FFF2-40B4-BE49-F238E27FC236}">
                <a16:creationId xmlns:a16="http://schemas.microsoft.com/office/drawing/2014/main" id="{47CB0BC1-3DBD-43FD-8850-34B93031348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1016" y1="27148" x2="41016" y2="27148"/>
                        <a14:foregroundMark x1="26367" y1="54102" x2="47266" y2="20117"/>
                        <a14:foregroundMark x1="47266" y1="20117" x2="21289" y2="71484"/>
                        <a14:foregroundMark x1="30078" y1="31055" x2="61328" y2="26758"/>
                        <a14:foregroundMark x1="55859" y1="29102" x2="59570" y2="22266"/>
                        <a14:foregroundMark x1="58203" y1="27344" x2="58008" y2="28711"/>
                        <a14:foregroundMark x1="59961" y1="30859" x2="60938" y2="25977"/>
                      </a14:backgroundRemoval>
                    </a14:imgEffect>
                  </a14:imgLayer>
                </a14:imgProps>
              </a:ext>
              <a:ext uri="{28A0092B-C50C-407E-A947-70E740481C1C}">
                <a14:useLocalDpi xmlns:a14="http://schemas.microsoft.com/office/drawing/2010/main" val="0"/>
              </a:ext>
            </a:extLst>
          </a:blip>
          <a:stretch>
            <a:fillRect/>
          </a:stretch>
        </p:blipFill>
        <p:spPr>
          <a:xfrm rot="1568283">
            <a:off x="9221272" y="4609937"/>
            <a:ext cx="1340329" cy="1340329"/>
          </a:xfrm>
          <a:prstGeom prst="rect">
            <a:avLst/>
          </a:prstGeom>
        </p:spPr>
      </p:pic>
    </p:spTree>
    <p:extLst>
      <p:ext uri="{BB962C8B-B14F-4D97-AF65-F5344CB8AC3E}">
        <p14:creationId xmlns:p14="http://schemas.microsoft.com/office/powerpoint/2010/main" val="7902628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dirty="0"/>
              <a:t>Greenplum – </a:t>
            </a:r>
            <a:r>
              <a:rPr lang="es-MX" dirty="0"/>
              <a:t>Compresión</a:t>
            </a:r>
          </a:p>
        </p:txBody>
      </p:sp>
      <p:sp>
        <p:nvSpPr>
          <p:cNvPr id="7" name="Marcador de contenido 6">
            <a:extLst>
              <a:ext uri="{FF2B5EF4-FFF2-40B4-BE49-F238E27FC236}">
                <a16:creationId xmlns:a16="http://schemas.microsoft.com/office/drawing/2014/main" id="{416721D8-683A-4EAE-BF1F-8CC8882A7F82}"/>
              </a:ext>
            </a:extLst>
          </p:cNvPr>
          <p:cNvSpPr>
            <a:spLocks noGrp="1"/>
          </p:cNvSpPr>
          <p:nvPr>
            <p:ph sz="half" idx="2"/>
          </p:nvPr>
        </p:nvSpPr>
        <p:spPr>
          <a:xfrm>
            <a:off x="838200" y="1734185"/>
            <a:ext cx="4739640" cy="4351338"/>
          </a:xfrm>
        </p:spPr>
        <p:txBody>
          <a:bodyPr/>
          <a:lstStyle/>
          <a:p>
            <a:pPr marL="0" indent="0">
              <a:buNone/>
            </a:pPr>
            <a:r>
              <a:rPr lang="es-MX" dirty="0"/>
              <a:t>Para tablas:</a:t>
            </a:r>
          </a:p>
          <a:p>
            <a:pPr algn="just">
              <a:buFont typeface="Wingdings" panose="05000000000000000000" pitchFamily="2" charset="2"/>
              <a:buChar char="§"/>
            </a:pPr>
            <a:r>
              <a:rPr lang="es-MX" b="1" dirty="0" err="1"/>
              <a:t>Row</a:t>
            </a:r>
            <a:r>
              <a:rPr lang="es-MX" b="1" dirty="0"/>
              <a:t> </a:t>
            </a:r>
            <a:r>
              <a:rPr lang="es-MX" b="1" dirty="0" err="1"/>
              <a:t>oriented</a:t>
            </a:r>
            <a:endParaRPr lang="es-MX" b="1" dirty="0"/>
          </a:p>
          <a:p>
            <a:pPr marL="0" indent="0" algn="just">
              <a:buNone/>
            </a:pPr>
            <a:r>
              <a:rPr lang="es-MX" dirty="0"/>
              <a:t>solo tenemos disponible la compresión a nivel tabla</a:t>
            </a:r>
          </a:p>
          <a:p>
            <a:pPr algn="just">
              <a:buFont typeface="Wingdings" panose="05000000000000000000" pitchFamily="2" charset="2"/>
              <a:buChar char="§"/>
            </a:pPr>
            <a:r>
              <a:rPr lang="es-MX" b="1" dirty="0" err="1"/>
              <a:t>Column</a:t>
            </a:r>
            <a:r>
              <a:rPr lang="es-MX" b="1" dirty="0"/>
              <a:t> </a:t>
            </a:r>
            <a:r>
              <a:rPr lang="es-MX" b="1" dirty="0" err="1"/>
              <a:t>oriented</a:t>
            </a:r>
            <a:r>
              <a:rPr lang="es-MX" b="1" dirty="0"/>
              <a:t> </a:t>
            </a:r>
          </a:p>
          <a:p>
            <a:pPr marL="0" indent="0" algn="just">
              <a:buNone/>
            </a:pPr>
            <a:r>
              <a:rPr lang="es-MX" dirty="0"/>
              <a:t>esta disponible la capacidad para comprimir a nivel tabla y a nivel columna.</a:t>
            </a:r>
          </a:p>
          <a:p>
            <a:endParaRPr lang="es-MX" dirty="0"/>
          </a:p>
        </p:txBody>
      </p:sp>
      <p:sp>
        <p:nvSpPr>
          <p:cNvPr id="3" name="Rectangle 1">
            <a:extLst>
              <a:ext uri="{FF2B5EF4-FFF2-40B4-BE49-F238E27FC236}">
                <a16:creationId xmlns:a16="http://schemas.microsoft.com/office/drawing/2014/main" id="{2C46EB48-601D-4CF8-BCA7-50517ABD3EF5}"/>
              </a:ext>
            </a:extLst>
          </p:cNvPr>
          <p:cNvSpPr>
            <a:spLocks noChangeArrowheads="1"/>
          </p:cNvSpPr>
          <p:nvPr/>
        </p:nvSpPr>
        <p:spPr bwMode="auto">
          <a:xfrm>
            <a:off x="6228080" y="2801219"/>
            <a:ext cx="535432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err="1">
                <a:ln>
                  <a:noFill/>
                </a:ln>
                <a:solidFill>
                  <a:srgbClr val="0033B3"/>
                </a:solidFill>
                <a:effectLst/>
                <a:latin typeface="JetBrains Mono"/>
              </a:rPr>
              <a:t>create</a:t>
            </a:r>
            <a:r>
              <a:rPr kumimoji="0" lang="es-MX" altLang="es-MX" sz="1600" b="0" i="0" u="none" strike="noStrike" cap="none" normalizeH="0" baseline="0" dirty="0">
                <a:ln>
                  <a:noFill/>
                </a:ln>
                <a:solidFill>
                  <a:srgbClr val="0033B3"/>
                </a:solidFill>
                <a:effectLst/>
                <a:latin typeface="JetBrains Mono"/>
              </a:rPr>
              <a:t> table </a:t>
            </a:r>
            <a:r>
              <a:rPr kumimoji="0" lang="es-MX" altLang="es-MX" sz="1600" b="0" i="0" u="none" strike="noStrike" cap="none" normalizeH="0" baseline="0" dirty="0" err="1">
                <a:ln>
                  <a:noFill/>
                </a:ln>
                <a:solidFill>
                  <a:srgbClr val="000000"/>
                </a:solidFill>
                <a:effectLst/>
                <a:latin typeface="JetBrains Mono"/>
              </a:rPr>
              <a:t>finance</a:t>
            </a:r>
            <a:r>
              <a:rPr kumimoji="0" lang="es-MX" altLang="es-MX" sz="1600" b="0" i="0" u="none" strike="noStrike" cap="none" normalizeH="0" baseline="0" dirty="0" err="1">
                <a:ln>
                  <a:noFill/>
                </a:ln>
                <a:solidFill>
                  <a:srgbClr val="080808"/>
                </a:solidFill>
                <a:effectLst/>
                <a:latin typeface="JetBrains Mono"/>
              </a:rPr>
              <a:t>.</a:t>
            </a:r>
            <a:r>
              <a:rPr kumimoji="0" lang="es-MX" altLang="es-MX" sz="1600" b="0" i="0" u="none" strike="noStrike" cap="none" normalizeH="0" baseline="0" dirty="0" err="1">
                <a:ln>
                  <a:noFill/>
                </a:ln>
                <a:solidFill>
                  <a:srgbClr val="000000"/>
                </a:solidFill>
                <a:effectLst/>
                <a:latin typeface="JetBrains Mono"/>
              </a:rPr>
              <a:t>stock_compressed</a:t>
            </a:r>
            <a:r>
              <a:rPr kumimoji="0" lang="es-MX" altLang="es-MX" sz="1600" b="0" i="0" u="none" strike="noStrike" cap="none" normalizeH="0" baseline="0" dirty="0">
                <a:ln>
                  <a:noFill/>
                </a:ln>
                <a:solidFill>
                  <a:srgbClr val="080808"/>
                </a:solidFill>
                <a:effectLst/>
                <a:latin typeface="JetBrains Mono"/>
              </a:rPr>
              <a:t>(</a:t>
            </a:r>
            <a:br>
              <a:rPr kumimoji="0" lang="es-MX" altLang="es-MX" sz="1600" b="0" i="0" u="none" strike="noStrike" cap="none" normalizeH="0" baseline="0" dirty="0">
                <a:ln>
                  <a:noFill/>
                </a:ln>
                <a:solidFill>
                  <a:srgbClr val="080808"/>
                </a:solidFill>
                <a:effectLst/>
                <a:latin typeface="JetBrains Mono"/>
              </a:rPr>
            </a:br>
            <a:r>
              <a:rPr kumimoji="0" lang="es-MX" altLang="es-MX" sz="1600" b="0" i="0" u="none" strike="noStrike" cap="none" normalizeH="0" baseline="0" dirty="0">
                <a:ln>
                  <a:noFill/>
                </a:ln>
                <a:solidFill>
                  <a:srgbClr val="080808"/>
                </a:solidFill>
                <a:effectLst/>
                <a:latin typeface="JetBrains Mono"/>
              </a:rPr>
              <a:t>     …</a:t>
            </a:r>
            <a:br>
              <a:rPr kumimoji="0" lang="es-MX" altLang="es-MX" sz="1600" b="0" i="0" u="none" strike="noStrike" cap="none" normalizeH="0" baseline="0" dirty="0">
                <a:ln>
                  <a:noFill/>
                </a:ln>
                <a:solidFill>
                  <a:srgbClr val="080808"/>
                </a:solidFill>
                <a:effectLst/>
                <a:latin typeface="JetBrains Mono"/>
              </a:rPr>
            </a:br>
            <a:r>
              <a:rPr kumimoji="0" lang="es-MX" altLang="es-MX" sz="1600" b="0" i="0" u="none" strike="noStrike" cap="none" normalizeH="0" baseline="0" dirty="0">
                <a:ln>
                  <a:noFill/>
                </a:ln>
                <a:solidFill>
                  <a:srgbClr val="080808"/>
                </a:solidFill>
                <a:effectLst/>
                <a:latin typeface="JetBrains Mono"/>
              </a:rPr>
              <a:t>)</a:t>
            </a:r>
            <a:br>
              <a:rPr kumimoji="0" lang="es-MX" altLang="es-MX" sz="1600" b="0" i="0" u="none" strike="noStrike" cap="none" normalizeH="0" baseline="0" dirty="0">
                <a:ln>
                  <a:noFill/>
                </a:ln>
                <a:solidFill>
                  <a:srgbClr val="080808"/>
                </a:solidFill>
                <a:effectLst/>
                <a:latin typeface="JetBrains Mono"/>
              </a:rPr>
            </a:br>
            <a:r>
              <a:rPr kumimoji="0" lang="es-MX" altLang="es-MX" sz="1600" b="0" i="0" u="none" strike="noStrike" cap="none" normalizeH="0" baseline="0" dirty="0" err="1">
                <a:ln>
                  <a:noFill/>
                </a:ln>
                <a:solidFill>
                  <a:srgbClr val="0033B3"/>
                </a:solidFill>
                <a:effectLst/>
                <a:latin typeface="JetBrains Mono"/>
              </a:rPr>
              <a:t>with</a:t>
            </a:r>
            <a:r>
              <a:rPr kumimoji="0" lang="es-MX" altLang="es-MX" sz="1600" b="0" i="0" u="none" strike="noStrike" cap="none" normalizeH="0" baseline="0" dirty="0">
                <a:ln>
                  <a:noFill/>
                </a:ln>
                <a:solidFill>
                  <a:srgbClr val="0033B3"/>
                </a:solidFill>
                <a:effectLst/>
                <a:latin typeface="JetBrains Mono"/>
              </a:rPr>
              <a:t> </a:t>
            </a:r>
            <a:r>
              <a:rPr kumimoji="0" lang="es-MX" altLang="es-MX" sz="1600" b="0" i="0" u="none" strike="noStrike" cap="none" normalizeH="0" baseline="0" dirty="0">
                <a:ln>
                  <a:noFill/>
                </a:ln>
                <a:solidFill>
                  <a:srgbClr val="080808"/>
                </a:solidFill>
                <a:effectLst/>
                <a:latin typeface="JetBrains Mono"/>
              </a:rPr>
              <a:t>(</a:t>
            </a:r>
            <a:r>
              <a:rPr kumimoji="0" lang="es-MX" altLang="es-MX" sz="1600" b="0" i="0" u="none" strike="noStrike" cap="none" normalizeH="0" baseline="0" dirty="0" err="1">
                <a:ln>
                  <a:noFill/>
                </a:ln>
                <a:solidFill>
                  <a:srgbClr val="0033B3"/>
                </a:solidFill>
                <a:effectLst/>
                <a:latin typeface="JetBrains Mono"/>
              </a:rPr>
              <a:t>appendonly</a:t>
            </a:r>
            <a:r>
              <a:rPr kumimoji="0" lang="es-MX" altLang="es-MX" sz="1600" b="0" i="0" u="none" strike="noStrike" cap="none" normalizeH="0" baseline="0" dirty="0">
                <a:ln>
                  <a:noFill/>
                </a:ln>
                <a:solidFill>
                  <a:srgbClr val="0033B3"/>
                </a:solidFill>
                <a:effectLst/>
                <a:latin typeface="JetBrains Mono"/>
              </a:rPr>
              <a:t> </a:t>
            </a:r>
            <a:r>
              <a:rPr kumimoji="0" lang="es-MX" altLang="es-MX" sz="1600" b="0" i="0" u="none" strike="noStrike" cap="none" normalizeH="0" baseline="0" dirty="0">
                <a:ln>
                  <a:noFill/>
                </a:ln>
                <a:solidFill>
                  <a:srgbClr val="080808"/>
                </a:solidFill>
                <a:effectLst/>
                <a:latin typeface="JetBrains Mono"/>
              </a:rPr>
              <a:t>= </a:t>
            </a:r>
            <a:r>
              <a:rPr kumimoji="0" lang="es-MX" altLang="es-MX" sz="1600" b="0" i="0" u="none" strike="noStrike" cap="none" normalizeH="0" baseline="0" dirty="0">
                <a:ln>
                  <a:noFill/>
                </a:ln>
                <a:solidFill>
                  <a:srgbClr val="0033B3"/>
                </a:solidFill>
                <a:effectLst/>
                <a:latin typeface="JetBrains Mono"/>
              </a:rPr>
              <a:t>true</a:t>
            </a:r>
            <a:r>
              <a:rPr kumimoji="0" lang="es-MX" altLang="es-MX" sz="1600" b="0" i="0" u="none" strike="noStrike" cap="none" normalizeH="0" baseline="0" dirty="0">
                <a:ln>
                  <a:noFill/>
                </a:ln>
                <a:solidFill>
                  <a:srgbClr val="080808"/>
                </a:solidFill>
                <a:effectLst/>
                <a:latin typeface="JetBrains Mono"/>
              </a:rPr>
              <a:t>, </a:t>
            </a:r>
            <a:r>
              <a:rPr kumimoji="0" lang="es-MX" altLang="es-MX" sz="1600" b="0" i="0" u="none" strike="noStrike" cap="none" normalizeH="0" baseline="0" dirty="0" err="1">
                <a:ln>
                  <a:noFill/>
                </a:ln>
                <a:solidFill>
                  <a:srgbClr val="0033B3"/>
                </a:solidFill>
                <a:effectLst/>
                <a:latin typeface="JetBrains Mono"/>
              </a:rPr>
              <a:t>orientation</a:t>
            </a:r>
            <a:r>
              <a:rPr kumimoji="0" lang="es-MX" altLang="es-MX" sz="1600" b="0" i="0" u="none" strike="noStrike" cap="none" normalizeH="0" baseline="0" dirty="0">
                <a:ln>
                  <a:noFill/>
                </a:ln>
                <a:solidFill>
                  <a:srgbClr val="0033B3"/>
                </a:solidFill>
                <a:effectLst/>
                <a:latin typeface="JetBrains Mono"/>
              </a:rPr>
              <a:t> </a:t>
            </a:r>
            <a:r>
              <a:rPr kumimoji="0" lang="es-MX" altLang="es-MX" sz="1600" b="0" i="0" u="none" strike="noStrike" cap="none" normalizeH="0" baseline="0" dirty="0">
                <a:ln>
                  <a:noFill/>
                </a:ln>
                <a:solidFill>
                  <a:srgbClr val="080808"/>
                </a:solidFill>
                <a:effectLst/>
                <a:latin typeface="JetBrains Mono"/>
              </a:rPr>
              <a:t>= </a:t>
            </a:r>
            <a:r>
              <a:rPr kumimoji="0" lang="es-MX" altLang="es-MX" sz="1600" b="0" i="0" u="none" strike="noStrike" cap="none" normalizeH="0" baseline="0" dirty="0" err="1">
                <a:ln>
                  <a:noFill/>
                </a:ln>
                <a:solidFill>
                  <a:srgbClr val="0033B3"/>
                </a:solidFill>
                <a:effectLst/>
                <a:latin typeface="JetBrains Mono"/>
              </a:rPr>
              <a:t>column</a:t>
            </a:r>
            <a:r>
              <a:rPr kumimoji="0" lang="es-MX" altLang="es-MX" sz="1600" b="0" i="0" u="none" strike="noStrike" cap="none" normalizeH="0" baseline="0" dirty="0">
                <a:ln>
                  <a:noFill/>
                </a:ln>
                <a:solidFill>
                  <a:srgbClr val="0033B3"/>
                </a:solidFill>
                <a:effectLst/>
                <a:latin typeface="JetBrains Mono"/>
              </a:rPr>
              <a:t> </a:t>
            </a:r>
            <a:r>
              <a:rPr kumimoji="0" lang="es-MX" altLang="es-MX" sz="1600" b="0" i="0" u="none" strike="noStrike" cap="none" normalizeH="0" baseline="0" dirty="0">
                <a:ln>
                  <a:noFill/>
                </a:ln>
                <a:solidFill>
                  <a:srgbClr val="080808"/>
                </a:solidFill>
                <a:effectLst/>
                <a:latin typeface="JetBrains Mono"/>
              </a:rPr>
              <a:t>, </a:t>
            </a:r>
            <a:r>
              <a:rPr kumimoji="0" lang="es-MX" altLang="es-MX" sz="1600" b="0" i="0" u="none" strike="noStrike" cap="none" normalizeH="0" baseline="0" dirty="0" err="1">
                <a:ln>
                  <a:noFill/>
                </a:ln>
                <a:solidFill>
                  <a:srgbClr val="0033B3"/>
                </a:solidFill>
                <a:effectLst/>
                <a:latin typeface="JetBrains Mono"/>
              </a:rPr>
              <a:t>compresstype</a:t>
            </a:r>
            <a:r>
              <a:rPr kumimoji="0" lang="es-MX" altLang="es-MX" sz="1600" b="0" i="0" u="none" strike="noStrike" cap="none" normalizeH="0" baseline="0" dirty="0">
                <a:ln>
                  <a:noFill/>
                </a:ln>
                <a:solidFill>
                  <a:srgbClr val="0033B3"/>
                </a:solidFill>
                <a:effectLst/>
                <a:latin typeface="JetBrains Mono"/>
              </a:rPr>
              <a:t> </a:t>
            </a:r>
            <a:r>
              <a:rPr kumimoji="0" lang="es-MX" altLang="es-MX" sz="1600" b="0" i="0" u="none" strike="noStrike" cap="none" normalizeH="0" baseline="0" dirty="0">
                <a:ln>
                  <a:noFill/>
                </a:ln>
                <a:solidFill>
                  <a:srgbClr val="080808"/>
                </a:solidFill>
                <a:effectLst/>
                <a:latin typeface="JetBrains Mono"/>
              </a:rPr>
              <a:t>= </a:t>
            </a:r>
            <a:r>
              <a:rPr kumimoji="0" lang="es-MX" altLang="es-MX" sz="1600" b="0" i="0" u="none" strike="noStrike" cap="none" normalizeH="0" baseline="0" dirty="0">
                <a:ln>
                  <a:noFill/>
                </a:ln>
                <a:solidFill>
                  <a:srgbClr val="0033B3"/>
                </a:solidFill>
                <a:effectLst/>
                <a:latin typeface="JetBrains Mono"/>
              </a:rPr>
              <a:t>ZLIB </a:t>
            </a:r>
            <a:r>
              <a:rPr kumimoji="0" lang="es-MX" altLang="es-MX" sz="1600" b="0" i="0" u="none" strike="noStrike" cap="none" normalizeH="0" baseline="0" dirty="0">
                <a:ln>
                  <a:noFill/>
                </a:ln>
                <a:solidFill>
                  <a:srgbClr val="080808"/>
                </a:solidFill>
                <a:effectLst/>
                <a:latin typeface="JetBrains Mono"/>
              </a:rPr>
              <a:t>)</a:t>
            </a:r>
            <a:br>
              <a:rPr kumimoji="0" lang="es-MX" altLang="es-MX" sz="1600" b="0" i="0" u="none" strike="noStrike" cap="none" normalizeH="0" baseline="0" dirty="0">
                <a:ln>
                  <a:noFill/>
                </a:ln>
                <a:solidFill>
                  <a:srgbClr val="080808"/>
                </a:solidFill>
                <a:effectLst/>
                <a:latin typeface="JetBrains Mono"/>
              </a:rPr>
            </a:br>
            <a:r>
              <a:rPr kumimoji="0" lang="es-MX" altLang="es-MX" sz="1600" b="0" i="0" u="none" strike="noStrike" cap="none" normalizeH="0" baseline="0" dirty="0" err="1">
                <a:ln>
                  <a:noFill/>
                </a:ln>
                <a:solidFill>
                  <a:srgbClr val="0033B3"/>
                </a:solidFill>
                <a:effectLst/>
                <a:latin typeface="JetBrains Mono"/>
              </a:rPr>
              <a:t>distributed</a:t>
            </a:r>
            <a:r>
              <a:rPr kumimoji="0" lang="es-MX" altLang="es-MX" sz="1600" b="0" i="0" u="none" strike="noStrike" cap="none" normalizeH="0" baseline="0" dirty="0">
                <a:ln>
                  <a:noFill/>
                </a:ln>
                <a:solidFill>
                  <a:srgbClr val="0033B3"/>
                </a:solidFill>
                <a:effectLst/>
                <a:latin typeface="JetBrains Mono"/>
              </a:rPr>
              <a:t> </a:t>
            </a:r>
            <a:r>
              <a:rPr kumimoji="0" lang="es-MX" altLang="es-MX" sz="1600" b="0" i="0" u="none" strike="noStrike" cap="none" normalizeH="0" baseline="0" dirty="0" err="1">
                <a:ln>
                  <a:noFill/>
                </a:ln>
                <a:solidFill>
                  <a:srgbClr val="0033B3"/>
                </a:solidFill>
                <a:effectLst/>
                <a:latin typeface="JetBrains Mono"/>
              </a:rPr>
              <a:t>by</a:t>
            </a:r>
            <a:r>
              <a:rPr kumimoji="0" lang="es-MX" altLang="es-MX" sz="1600" b="0" i="0" u="none" strike="noStrike" cap="none" normalizeH="0" baseline="0" dirty="0">
                <a:ln>
                  <a:noFill/>
                </a:ln>
                <a:solidFill>
                  <a:srgbClr val="0033B3"/>
                </a:solidFill>
                <a:effectLst/>
                <a:latin typeface="JetBrains Mono"/>
              </a:rPr>
              <a:t> </a:t>
            </a:r>
            <a:r>
              <a:rPr kumimoji="0" lang="es-MX" altLang="es-MX" sz="1600" b="0" i="0" u="none" strike="noStrike" cap="none" normalizeH="0" baseline="0" dirty="0">
                <a:ln>
                  <a:noFill/>
                </a:ln>
                <a:solidFill>
                  <a:srgbClr val="080808"/>
                </a:solidFill>
                <a:effectLst/>
                <a:latin typeface="JetBrains Mono"/>
              </a:rPr>
              <a:t>(</a:t>
            </a:r>
            <a:r>
              <a:rPr kumimoji="0" lang="es-MX" altLang="es-MX" sz="1600" b="0" i="0" u="none" strike="noStrike" cap="none" normalizeH="0" baseline="0" dirty="0">
                <a:ln>
                  <a:noFill/>
                </a:ln>
                <a:solidFill>
                  <a:srgbClr val="871094"/>
                </a:solidFill>
                <a:effectLst/>
                <a:latin typeface="JetBrains Mono"/>
              </a:rPr>
              <a:t>stock</a:t>
            </a:r>
            <a:r>
              <a:rPr kumimoji="0" lang="es-MX" altLang="es-MX" sz="1600" b="0" i="0" u="none" strike="noStrike" cap="none" normalizeH="0" baseline="0" dirty="0">
                <a:ln>
                  <a:noFill/>
                </a:ln>
                <a:solidFill>
                  <a:srgbClr val="080808"/>
                </a:solidFill>
                <a:effectLst/>
                <a:latin typeface="JetBrains Mono"/>
              </a:rPr>
              <a:t>);</a:t>
            </a:r>
            <a:endParaRPr kumimoji="0" lang="es-MX" altLang="es-MX"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4087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dirty="0"/>
              <a:t>Greenplum – </a:t>
            </a:r>
            <a:r>
              <a:rPr lang="es-MX" dirty="0"/>
              <a:t>Compresión</a:t>
            </a:r>
          </a:p>
        </p:txBody>
      </p:sp>
      <p:sp>
        <p:nvSpPr>
          <p:cNvPr id="4" name="Rectangle 2">
            <a:extLst>
              <a:ext uri="{FF2B5EF4-FFF2-40B4-BE49-F238E27FC236}">
                <a16:creationId xmlns:a16="http://schemas.microsoft.com/office/drawing/2014/main" id="{11B7C665-BDC9-4684-B6EC-6B2AD0F53150}"/>
              </a:ext>
            </a:extLst>
          </p:cNvPr>
          <p:cNvSpPr>
            <a:spLocks noChangeArrowheads="1"/>
          </p:cNvSpPr>
          <p:nvPr/>
        </p:nvSpPr>
        <p:spPr bwMode="auto">
          <a:xfrm>
            <a:off x="896620" y="2300991"/>
            <a:ext cx="10398760"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100" b="0" i="0" u="none" strike="noStrike" cap="none" normalizeH="0" baseline="0" dirty="0" err="1">
                <a:ln>
                  <a:noFill/>
                </a:ln>
                <a:solidFill>
                  <a:srgbClr val="0033B3"/>
                </a:solidFill>
                <a:effectLst/>
                <a:latin typeface="JetBrains Mono"/>
              </a:rPr>
              <a:t>create</a:t>
            </a:r>
            <a:r>
              <a:rPr kumimoji="0" lang="es-MX" altLang="es-MX" sz="2100" b="0" i="0" u="none" strike="noStrike" cap="none" normalizeH="0" baseline="0" dirty="0">
                <a:ln>
                  <a:noFill/>
                </a:ln>
                <a:solidFill>
                  <a:srgbClr val="0033B3"/>
                </a:solidFill>
                <a:effectLst/>
                <a:latin typeface="JetBrains Mono"/>
              </a:rPr>
              <a:t> table </a:t>
            </a:r>
            <a:r>
              <a:rPr kumimoji="0" lang="es-MX" altLang="es-MX" sz="2100" b="0" i="0" u="none" strike="noStrike" cap="none" normalizeH="0" baseline="0" dirty="0" err="1">
                <a:ln>
                  <a:noFill/>
                </a:ln>
                <a:solidFill>
                  <a:srgbClr val="000000"/>
                </a:solidFill>
                <a:effectLst/>
                <a:latin typeface="JetBrains Mono"/>
              </a:rPr>
              <a:t>finance</a:t>
            </a:r>
            <a:r>
              <a:rPr kumimoji="0" lang="es-MX" altLang="es-MX" sz="2100" b="0" i="0" u="none" strike="noStrike" cap="none" normalizeH="0" baseline="0" dirty="0" err="1">
                <a:ln>
                  <a:noFill/>
                </a:ln>
                <a:solidFill>
                  <a:srgbClr val="080808"/>
                </a:solidFill>
                <a:effectLst/>
                <a:latin typeface="JetBrains Mono"/>
              </a:rPr>
              <a:t>.</a:t>
            </a:r>
            <a:r>
              <a:rPr kumimoji="0" lang="es-MX" altLang="es-MX" sz="2100" b="0" i="0" u="none" strike="noStrike" cap="none" normalizeH="0" baseline="0" dirty="0" err="1">
                <a:ln>
                  <a:noFill/>
                </a:ln>
                <a:solidFill>
                  <a:srgbClr val="000000"/>
                </a:solidFill>
                <a:effectLst/>
                <a:latin typeface="JetBrains Mono"/>
              </a:rPr>
              <a:t>stock_full_compressed</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871094"/>
                </a:solidFill>
                <a:effectLst/>
                <a:latin typeface="JetBrains Mono"/>
              </a:rPr>
              <a:t>adjusted</a:t>
            </a:r>
            <a:r>
              <a:rPr kumimoji="0" lang="es-MX" altLang="es-MX" sz="2100" b="0" i="0" u="none" strike="noStrike" cap="none" normalizeH="0" baseline="0" dirty="0">
                <a:ln>
                  <a:noFill/>
                </a:ln>
                <a:solidFill>
                  <a:srgbClr val="871094"/>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numeric</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1750EB"/>
                </a:solidFill>
                <a:effectLst/>
                <a:latin typeface="JetBrains Mono"/>
              </a:rPr>
              <a:t>20</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1750EB"/>
                </a:solidFill>
                <a:effectLst/>
                <a:latin typeface="JetBrains Mono"/>
              </a:rPr>
              <a:t>8</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encoding</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err="1">
                <a:ln>
                  <a:noFill/>
                </a:ln>
                <a:solidFill>
                  <a:srgbClr val="0033B3"/>
                </a:solidFill>
                <a:effectLst/>
                <a:latin typeface="JetBrains Mono"/>
              </a:rPr>
              <a:t>compresstype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rle_type</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compresslevel</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1750EB"/>
                </a:solidFill>
                <a:effectLst/>
                <a:latin typeface="JetBrains Mono"/>
              </a:rPr>
              <a:t>4   </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871094"/>
                </a:solidFill>
                <a:effectLst/>
                <a:latin typeface="JetBrains Mono"/>
              </a:rPr>
              <a:t>close</a:t>
            </a:r>
            <a:r>
              <a:rPr kumimoji="0" lang="es-MX" altLang="es-MX" sz="2100" b="0" i="0" u="none" strike="noStrike" cap="none" normalizeH="0" baseline="0" dirty="0">
                <a:ln>
                  <a:noFill/>
                </a:ln>
                <a:solidFill>
                  <a:srgbClr val="871094"/>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numeric</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1750EB"/>
                </a:solidFill>
                <a:effectLst/>
                <a:latin typeface="JetBrains Mono"/>
              </a:rPr>
              <a:t>20</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1750EB"/>
                </a:solidFill>
                <a:effectLst/>
                <a:latin typeface="JetBrains Mono"/>
              </a:rPr>
              <a:t>8</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encoding</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err="1">
                <a:ln>
                  <a:noFill/>
                </a:ln>
                <a:solidFill>
                  <a:srgbClr val="0033B3"/>
                </a:solidFill>
                <a:effectLst/>
                <a:latin typeface="JetBrains Mono"/>
              </a:rPr>
              <a:t>compresstype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ZSTD,        </a:t>
            </a:r>
            <a:r>
              <a:rPr kumimoji="0" lang="es-MX" altLang="es-MX" sz="2100" b="0" i="0" u="none" strike="noStrike" cap="none" normalizeH="0" baseline="0" dirty="0" err="1">
                <a:ln>
                  <a:noFill/>
                </a:ln>
                <a:solidFill>
                  <a:srgbClr val="0033B3"/>
                </a:solidFill>
                <a:effectLst/>
                <a:latin typeface="JetBrains Mono"/>
              </a:rPr>
              <a:t>compresslevel</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1750EB"/>
                </a:solidFill>
                <a:effectLst/>
                <a:latin typeface="JetBrains Mono"/>
              </a:rPr>
              <a:t>19 </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871094"/>
                </a:solidFill>
                <a:effectLst/>
                <a:latin typeface="JetBrains Mono"/>
              </a:rPr>
              <a:t>stock </a:t>
            </a:r>
            <a:r>
              <a:rPr kumimoji="0" lang="es-MX" altLang="es-MX" sz="2100" b="0" i="0" u="none" strike="noStrike" cap="none" normalizeH="0" baseline="0" dirty="0" err="1">
                <a:ln>
                  <a:noFill/>
                </a:ln>
                <a:solidFill>
                  <a:srgbClr val="0033B3"/>
                </a:solidFill>
                <a:effectLst/>
                <a:latin typeface="JetBrains Mono"/>
              </a:rPr>
              <a:t>varchar</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1750EB"/>
                </a:solidFill>
                <a:effectLst/>
                <a:latin typeface="JetBrains Mono"/>
              </a:rPr>
              <a:t>50</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encoding</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err="1">
                <a:ln>
                  <a:noFill/>
                </a:ln>
                <a:solidFill>
                  <a:srgbClr val="0033B3"/>
                </a:solidFill>
                <a:effectLst/>
                <a:latin typeface="JetBrains Mono"/>
              </a:rPr>
              <a:t>compresstype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0033B3"/>
                </a:solidFill>
                <a:effectLst/>
                <a:latin typeface="JetBrains Mono"/>
              </a:rPr>
              <a:t>ZLIB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compresslevel</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1750EB"/>
                </a:solidFill>
                <a:effectLst/>
                <a:latin typeface="JetBrains Mono"/>
              </a:rPr>
              <a:t>9   </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err="1">
                <a:ln>
                  <a:noFill/>
                </a:ln>
                <a:solidFill>
                  <a:srgbClr val="0033B3"/>
                </a:solidFill>
                <a:effectLst/>
                <a:latin typeface="JetBrains Mono"/>
              </a:rPr>
              <a:t>with</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err="1">
                <a:ln>
                  <a:noFill/>
                </a:ln>
                <a:solidFill>
                  <a:srgbClr val="0033B3"/>
                </a:solidFill>
                <a:effectLst/>
                <a:latin typeface="JetBrains Mono"/>
              </a:rPr>
              <a:t>appendonly</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0033B3"/>
                </a:solidFill>
                <a:effectLst/>
                <a:latin typeface="JetBrains Mono"/>
              </a:rPr>
              <a:t>true</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orientation</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column</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compresstype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err="1">
                <a:ln>
                  <a:noFill/>
                </a:ln>
                <a:solidFill>
                  <a:srgbClr val="0033B3"/>
                </a:solidFill>
                <a:effectLst/>
                <a:latin typeface="JetBrains Mono"/>
              </a:rPr>
              <a:t>zlib</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compresslevel</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1750EB"/>
                </a:solidFill>
                <a:effectLst/>
                <a:latin typeface="JetBrains Mono"/>
              </a:rPr>
              <a:t>9</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err="1">
                <a:ln>
                  <a:noFill/>
                </a:ln>
                <a:solidFill>
                  <a:srgbClr val="0033B3"/>
                </a:solidFill>
                <a:effectLst/>
                <a:latin typeface="JetBrains Mono"/>
              </a:rPr>
              <a:t>distributed</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by</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871094"/>
                </a:solidFill>
                <a:effectLst/>
                <a:latin typeface="JetBrains Mono"/>
              </a:rPr>
              <a:t>stock</a:t>
            </a:r>
            <a:r>
              <a:rPr kumimoji="0" lang="es-MX" altLang="es-MX" sz="2100" b="0" i="0" u="none" strike="noStrike" cap="none" normalizeH="0" baseline="0" dirty="0">
                <a:ln>
                  <a:noFill/>
                </a:ln>
                <a:solidFill>
                  <a:srgbClr val="080808"/>
                </a:solidFill>
                <a:effectLst/>
                <a:latin typeface="JetBrains Mono"/>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8" name="CuadroTexto 7">
            <a:extLst>
              <a:ext uri="{FF2B5EF4-FFF2-40B4-BE49-F238E27FC236}">
                <a16:creationId xmlns:a16="http://schemas.microsoft.com/office/drawing/2014/main" id="{FF30E3EA-20F5-4EF6-AC9C-C50EA1690623}"/>
              </a:ext>
            </a:extLst>
          </p:cNvPr>
          <p:cNvSpPr txBox="1"/>
          <p:nvPr/>
        </p:nvSpPr>
        <p:spPr>
          <a:xfrm>
            <a:off x="896620" y="1610360"/>
            <a:ext cx="5629170" cy="461665"/>
          </a:xfrm>
          <a:prstGeom prst="rect">
            <a:avLst/>
          </a:prstGeom>
          <a:noFill/>
        </p:spPr>
        <p:txBody>
          <a:bodyPr wrap="none" rtlCol="0">
            <a:spAutoFit/>
          </a:bodyPr>
          <a:lstStyle/>
          <a:p>
            <a:r>
              <a:rPr lang="es-MX" sz="2400" b="1" dirty="0"/>
              <a:t>Compresión a nivel tabla y a nivel columna</a:t>
            </a:r>
          </a:p>
        </p:txBody>
      </p:sp>
    </p:spTree>
    <p:extLst>
      <p:ext uri="{BB962C8B-B14F-4D97-AF65-F5344CB8AC3E}">
        <p14:creationId xmlns:p14="http://schemas.microsoft.com/office/powerpoint/2010/main" val="3671217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fontScale="90000"/>
          </a:bodyPr>
          <a:lstStyle/>
          <a:p>
            <a:r>
              <a:rPr lang="en-US" dirty="0"/>
              <a:t>Greenplum – </a:t>
            </a:r>
            <a:r>
              <a:rPr lang="es-MX" sz="4400" b="1" dirty="0"/>
              <a:t>Algoritmos y compresiones</a:t>
            </a:r>
            <a:endParaRPr lang="es-MX" dirty="0"/>
          </a:p>
        </p:txBody>
      </p:sp>
      <p:sp>
        <p:nvSpPr>
          <p:cNvPr id="4" name="Rectangle 2">
            <a:extLst>
              <a:ext uri="{FF2B5EF4-FFF2-40B4-BE49-F238E27FC236}">
                <a16:creationId xmlns:a16="http://schemas.microsoft.com/office/drawing/2014/main" id="{11B7C665-BDC9-4684-B6EC-6B2AD0F53150}"/>
              </a:ext>
            </a:extLst>
          </p:cNvPr>
          <p:cNvSpPr>
            <a:spLocks noChangeArrowheads="1"/>
          </p:cNvSpPr>
          <p:nvPr/>
        </p:nvSpPr>
        <p:spPr bwMode="auto">
          <a:xfrm>
            <a:off x="896620" y="3455153"/>
            <a:ext cx="103987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Tabla 4">
            <a:extLst>
              <a:ext uri="{FF2B5EF4-FFF2-40B4-BE49-F238E27FC236}">
                <a16:creationId xmlns:a16="http://schemas.microsoft.com/office/drawing/2014/main" id="{4DF43054-4484-4F37-AA7F-1374AE8E5FEF}"/>
              </a:ext>
            </a:extLst>
          </p:cNvPr>
          <p:cNvGraphicFramePr>
            <a:graphicFrameLocks noGrp="1"/>
          </p:cNvGraphicFramePr>
          <p:nvPr>
            <p:extLst>
              <p:ext uri="{D42A27DB-BD31-4B8C-83A1-F6EECF244321}">
                <p14:modId xmlns:p14="http://schemas.microsoft.com/office/powerpoint/2010/main" val="1852955694"/>
              </p:ext>
            </p:extLst>
          </p:nvPr>
        </p:nvGraphicFramePr>
        <p:xfrm>
          <a:off x="1879600" y="1690688"/>
          <a:ext cx="8127999" cy="435646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62411884"/>
                    </a:ext>
                  </a:extLst>
                </a:gridCol>
                <a:gridCol w="2709333">
                  <a:extLst>
                    <a:ext uri="{9D8B030D-6E8A-4147-A177-3AD203B41FA5}">
                      <a16:colId xmlns:a16="http://schemas.microsoft.com/office/drawing/2014/main" val="2876988617"/>
                    </a:ext>
                  </a:extLst>
                </a:gridCol>
                <a:gridCol w="2709333">
                  <a:extLst>
                    <a:ext uri="{9D8B030D-6E8A-4147-A177-3AD203B41FA5}">
                      <a16:colId xmlns:a16="http://schemas.microsoft.com/office/drawing/2014/main" val="2197826263"/>
                    </a:ext>
                  </a:extLst>
                </a:gridCol>
              </a:tblGrid>
              <a:tr h="501869">
                <a:tc>
                  <a:txBody>
                    <a:bodyPr/>
                    <a:lstStyle/>
                    <a:p>
                      <a:r>
                        <a:rPr lang="es-MX" dirty="0"/>
                        <a:t>Algoritmo</a:t>
                      </a:r>
                    </a:p>
                  </a:txBody>
                  <a:tcPr/>
                </a:tc>
                <a:tc>
                  <a:txBody>
                    <a:bodyPr/>
                    <a:lstStyle/>
                    <a:p>
                      <a:r>
                        <a:rPr lang="es-MX" dirty="0"/>
                        <a:t>Compresión</a:t>
                      </a:r>
                    </a:p>
                  </a:txBody>
                  <a:tcPr/>
                </a:tc>
                <a:tc>
                  <a:txBody>
                    <a:bodyPr/>
                    <a:lstStyle/>
                    <a:p>
                      <a:r>
                        <a:rPr lang="es-MX" dirty="0"/>
                        <a:t>Descripción</a:t>
                      </a:r>
                    </a:p>
                  </a:txBody>
                  <a:tcPr/>
                </a:tc>
                <a:extLst>
                  <a:ext uri="{0D108BD9-81ED-4DB2-BD59-A6C34878D82A}">
                    <a16:rowId xmlns:a16="http://schemas.microsoft.com/office/drawing/2014/main" val="32662282"/>
                  </a:ext>
                </a:extLst>
              </a:tr>
              <a:tr h="854919">
                <a:tc>
                  <a:txBody>
                    <a:bodyPr/>
                    <a:lstStyle/>
                    <a:p>
                      <a:r>
                        <a:rPr lang="es-MX" b="1" dirty="0" err="1"/>
                        <a:t>Zstd</a:t>
                      </a:r>
                      <a:endParaRPr lang="es-MX" b="1" dirty="0"/>
                    </a:p>
                  </a:txBody>
                  <a:tcPr/>
                </a:tc>
                <a:tc>
                  <a:txBody>
                    <a:bodyPr/>
                    <a:lstStyle/>
                    <a:p>
                      <a:r>
                        <a:rPr lang="es-MX" dirty="0"/>
                        <a:t>1 – 19</a:t>
                      </a:r>
                    </a:p>
                  </a:txBody>
                  <a:tcPr/>
                </a:tc>
                <a:tc>
                  <a:txBody>
                    <a:bodyPr/>
                    <a:lstStyle/>
                    <a:p>
                      <a:r>
                        <a:rPr lang="es-MX" dirty="0"/>
                        <a:t>Algoritmo z estándar, 1 menor compresión, 19 máxima compresión </a:t>
                      </a:r>
                    </a:p>
                  </a:txBody>
                  <a:tcPr/>
                </a:tc>
                <a:extLst>
                  <a:ext uri="{0D108BD9-81ED-4DB2-BD59-A6C34878D82A}">
                    <a16:rowId xmlns:a16="http://schemas.microsoft.com/office/drawing/2014/main" val="3365377397"/>
                  </a:ext>
                </a:extLst>
              </a:tr>
              <a:tr h="598443">
                <a:tc>
                  <a:txBody>
                    <a:bodyPr/>
                    <a:lstStyle/>
                    <a:p>
                      <a:r>
                        <a:rPr lang="es-MX" b="1" dirty="0" err="1"/>
                        <a:t>Zlib</a:t>
                      </a:r>
                      <a:endParaRPr lang="es-MX" b="1" dirty="0"/>
                    </a:p>
                  </a:txBody>
                  <a:tcPr/>
                </a:tc>
                <a:tc>
                  <a:txBody>
                    <a:bodyPr/>
                    <a:lstStyle/>
                    <a:p>
                      <a:r>
                        <a:rPr lang="es-MX" dirty="0"/>
                        <a:t>1 – 9 </a:t>
                      </a:r>
                    </a:p>
                  </a:txBody>
                  <a:tcPr/>
                </a:tc>
                <a:tc>
                  <a:txBody>
                    <a:bodyPr/>
                    <a:lstStyle/>
                    <a:p>
                      <a:r>
                        <a:rPr lang="es-MX" dirty="0"/>
                        <a:t>1 es el mas rápido y 9 el de mayor compresión </a:t>
                      </a:r>
                    </a:p>
                  </a:txBody>
                  <a:tcPr/>
                </a:tc>
                <a:extLst>
                  <a:ext uri="{0D108BD9-81ED-4DB2-BD59-A6C34878D82A}">
                    <a16:rowId xmlns:a16="http://schemas.microsoft.com/office/drawing/2014/main" val="2917150540"/>
                  </a:ext>
                </a:extLst>
              </a:tr>
              <a:tr h="1111395">
                <a:tc>
                  <a:txBody>
                    <a:bodyPr/>
                    <a:lstStyle/>
                    <a:p>
                      <a:r>
                        <a:rPr lang="es-MX" b="1" dirty="0" err="1"/>
                        <a:t>Quickliz</a:t>
                      </a:r>
                      <a:endParaRPr lang="es-MX" b="1" dirty="0"/>
                    </a:p>
                  </a:txBody>
                  <a:tcPr/>
                </a:tc>
                <a:tc>
                  <a:txBody>
                    <a:bodyPr/>
                    <a:lstStyle/>
                    <a:p>
                      <a:r>
                        <a:rPr lang="es-MX" dirty="0"/>
                        <a:t>1</a:t>
                      </a:r>
                    </a:p>
                  </a:txBody>
                  <a:tcPr/>
                </a:tc>
                <a:tc>
                  <a:txBody>
                    <a:bodyPr/>
                    <a:lstStyle/>
                    <a:p>
                      <a:r>
                        <a:rPr lang="es-MX" dirty="0"/>
                        <a:t>Es el mas algoritmo mas rápido de compresión, no disponible en </a:t>
                      </a:r>
                      <a:r>
                        <a:rPr lang="es-MX" dirty="0" err="1"/>
                        <a:t>grenplum</a:t>
                      </a:r>
                      <a:r>
                        <a:rPr lang="es-MX" dirty="0"/>
                        <a:t> open </a:t>
                      </a:r>
                      <a:r>
                        <a:rPr lang="es-MX" dirty="0" err="1"/>
                        <a:t>source</a:t>
                      </a:r>
                      <a:endParaRPr lang="es-MX" dirty="0"/>
                    </a:p>
                  </a:txBody>
                  <a:tcPr/>
                </a:tc>
                <a:extLst>
                  <a:ext uri="{0D108BD9-81ED-4DB2-BD59-A6C34878D82A}">
                    <a16:rowId xmlns:a16="http://schemas.microsoft.com/office/drawing/2014/main" val="525208520"/>
                  </a:ext>
                </a:extLst>
              </a:tr>
              <a:tr h="1111395">
                <a:tc>
                  <a:txBody>
                    <a:bodyPr/>
                    <a:lstStyle/>
                    <a:p>
                      <a:r>
                        <a:rPr lang="es-MX" b="1" dirty="0"/>
                        <a:t>RLE_TYPE</a:t>
                      </a:r>
                    </a:p>
                  </a:txBody>
                  <a:tcPr/>
                </a:tc>
                <a:tc>
                  <a:txBody>
                    <a:bodyPr/>
                    <a:lstStyle/>
                    <a:p>
                      <a:r>
                        <a:rPr lang="es-MX" dirty="0"/>
                        <a:t>1 - 4</a:t>
                      </a:r>
                    </a:p>
                  </a:txBody>
                  <a:tcPr/>
                </a:tc>
                <a:tc>
                  <a:txBody>
                    <a:bodyPr/>
                    <a:lstStyle/>
                    <a:p>
                      <a:r>
                        <a:rPr lang="es-MX" dirty="0"/>
                        <a:t>Combina RLE con ZLIB</a:t>
                      </a:r>
                    </a:p>
                  </a:txBody>
                  <a:tcPr/>
                </a:tc>
                <a:extLst>
                  <a:ext uri="{0D108BD9-81ED-4DB2-BD59-A6C34878D82A}">
                    <a16:rowId xmlns:a16="http://schemas.microsoft.com/office/drawing/2014/main" val="501843325"/>
                  </a:ext>
                </a:extLst>
              </a:tr>
            </a:tbl>
          </a:graphicData>
        </a:graphic>
      </p:graphicFrame>
    </p:spTree>
    <p:extLst>
      <p:ext uri="{BB962C8B-B14F-4D97-AF65-F5344CB8AC3E}">
        <p14:creationId xmlns:p14="http://schemas.microsoft.com/office/powerpoint/2010/main" val="1014007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fontScale="90000"/>
          </a:bodyPr>
          <a:lstStyle/>
          <a:p>
            <a:r>
              <a:rPr lang="en-US" dirty="0"/>
              <a:t>Greenplum – </a:t>
            </a:r>
            <a:r>
              <a:rPr lang="es-MX" sz="4400" b="1" dirty="0"/>
              <a:t>Algoritmos y compresiones</a:t>
            </a:r>
            <a:endParaRPr lang="es-MX" dirty="0"/>
          </a:p>
        </p:txBody>
      </p:sp>
      <p:sp>
        <p:nvSpPr>
          <p:cNvPr id="4" name="Rectangle 2">
            <a:extLst>
              <a:ext uri="{FF2B5EF4-FFF2-40B4-BE49-F238E27FC236}">
                <a16:creationId xmlns:a16="http://schemas.microsoft.com/office/drawing/2014/main" id="{11B7C665-BDC9-4684-B6EC-6B2AD0F53150}"/>
              </a:ext>
            </a:extLst>
          </p:cNvPr>
          <p:cNvSpPr>
            <a:spLocks noChangeArrowheads="1"/>
          </p:cNvSpPr>
          <p:nvPr/>
        </p:nvSpPr>
        <p:spPr bwMode="auto">
          <a:xfrm>
            <a:off x="896620" y="3455153"/>
            <a:ext cx="103987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17FCD94-6408-4AB9-82DD-61E475DD31E7}"/>
              </a:ext>
            </a:extLst>
          </p:cNvPr>
          <p:cNvSpPr>
            <a:spLocks noChangeArrowheads="1"/>
          </p:cNvSpPr>
          <p:nvPr/>
        </p:nvSpPr>
        <p:spPr bwMode="auto">
          <a:xfrm>
            <a:off x="4663440" y="1529080"/>
            <a:ext cx="6690360" cy="48469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100" b="0" i="0" u="none" strike="noStrike" cap="none" normalizeH="0" baseline="0" dirty="0">
                <a:ln>
                  <a:noFill/>
                </a:ln>
                <a:solidFill>
                  <a:srgbClr val="0033B3"/>
                </a:solidFill>
                <a:effectLst/>
                <a:latin typeface="JetBrains Mono"/>
              </a:rPr>
              <a:t>CREATE TABLE </a:t>
            </a:r>
            <a:r>
              <a:rPr kumimoji="0" lang="es-MX" altLang="es-MX" sz="2100" b="0" i="0" u="none" strike="noStrike" cap="none" normalizeH="0" baseline="0" dirty="0">
                <a:ln>
                  <a:noFill/>
                </a:ln>
                <a:solidFill>
                  <a:srgbClr val="000000"/>
                </a:solidFill>
                <a:effectLst/>
                <a:latin typeface="JetBrains Mono"/>
              </a:rPr>
              <a:t>finance</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000000"/>
                </a:solidFill>
                <a:effectLst/>
                <a:latin typeface="JetBrains Mono"/>
              </a:rPr>
              <a:t>T3</a:t>
            </a:r>
            <a:br>
              <a:rPr kumimoji="0" lang="es-MX" altLang="es-MX" sz="2100" b="0" i="0" u="none" strike="noStrike" cap="none" normalizeH="0" baseline="0" dirty="0">
                <a:ln>
                  <a:noFill/>
                </a:ln>
                <a:solidFill>
                  <a:srgbClr val="000000"/>
                </a:solidFill>
                <a:effectLst/>
                <a:latin typeface="JetBrains Mono"/>
              </a:rPr>
            </a:b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871094"/>
                </a:solidFill>
                <a:effectLst/>
                <a:latin typeface="JetBrains Mono"/>
              </a:rPr>
              <a:t>c1     </a:t>
            </a:r>
            <a:r>
              <a:rPr kumimoji="0" lang="es-MX" altLang="es-MX" sz="2100" b="0" i="0" u="none" strike="noStrike" cap="none" normalizeH="0" baseline="0" dirty="0" err="1">
                <a:ln>
                  <a:noFill/>
                </a:ln>
                <a:solidFill>
                  <a:srgbClr val="0033B3"/>
                </a:solidFill>
                <a:effectLst/>
                <a:latin typeface="JetBrains Mono"/>
              </a:rPr>
              <a:t>int</a:t>
            </a:r>
            <a:r>
              <a:rPr kumimoji="0" lang="es-MX" altLang="es-MX" sz="2100" b="0" i="0" u="none" strike="noStrike" cap="none" normalizeH="0" baseline="0" dirty="0">
                <a:ln>
                  <a:noFill/>
                </a:ln>
                <a:solidFill>
                  <a:srgbClr val="0033B3"/>
                </a:solidFill>
                <a:effectLst/>
                <a:latin typeface="JetBrains Mono"/>
              </a:rPr>
              <a:t> ENCODING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err="1">
                <a:ln>
                  <a:noFill/>
                </a:ln>
                <a:solidFill>
                  <a:srgbClr val="0033B3"/>
                </a:solidFill>
                <a:effectLst/>
                <a:latin typeface="JetBrains Mono"/>
              </a:rPr>
              <a:t>compresstype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zlib</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871094"/>
                </a:solidFill>
                <a:effectLst/>
                <a:latin typeface="JetBrains Mono"/>
              </a:rPr>
              <a:t>c2     </a:t>
            </a:r>
            <a:r>
              <a:rPr kumimoji="0" lang="es-MX" altLang="es-MX" sz="2100" b="0" i="0" u="none" strike="noStrike" cap="none" normalizeH="0" baseline="0" dirty="0" err="1">
                <a:ln>
                  <a:noFill/>
                </a:ln>
                <a:solidFill>
                  <a:srgbClr val="0033B3"/>
                </a:solidFill>
                <a:effectLst/>
                <a:latin typeface="JetBrains Mono"/>
              </a:rPr>
              <a:t>char</a:t>
            </a:r>
            <a:r>
              <a:rPr kumimoji="0" lang="es-MX" altLang="es-MX" sz="2100" b="0" i="0" u="none" strike="noStrike" cap="none" normalizeH="0" baseline="0" dirty="0">
                <a:ln>
                  <a:noFill/>
                </a:ln>
                <a:solidFill>
                  <a:srgbClr val="0033B3"/>
                </a:solidFill>
                <a:effectLst/>
                <a:latin typeface="JetBrains Mono"/>
              </a:rPr>
              <a:t> ENCODING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err="1">
                <a:ln>
                  <a:noFill/>
                </a:ln>
                <a:solidFill>
                  <a:srgbClr val="0033B3"/>
                </a:solidFill>
                <a:effectLst/>
                <a:latin typeface="JetBrains Mono"/>
              </a:rPr>
              <a:t>compresstype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zlib</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871094"/>
                </a:solidFill>
                <a:effectLst/>
                <a:latin typeface="JetBrains Mono"/>
              </a:rPr>
              <a:t>c3     </a:t>
            </a:r>
            <a:r>
              <a:rPr kumimoji="0" lang="es-MX" altLang="es-MX" sz="2100" b="0" i="0" u="none" strike="noStrike" cap="none" normalizeH="0" baseline="0" dirty="0" err="1">
                <a:ln>
                  <a:noFill/>
                </a:ln>
                <a:solidFill>
                  <a:srgbClr val="0033B3"/>
                </a:solidFill>
                <a:effectLst/>
                <a:latin typeface="JetBrains Mono"/>
              </a:rPr>
              <a:t>text</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871094"/>
                </a:solidFill>
                <a:effectLst/>
                <a:latin typeface="JetBrains Mono"/>
              </a:rPr>
              <a:t>COLUMN </a:t>
            </a:r>
            <a:r>
              <a:rPr kumimoji="0" lang="es-MX" altLang="es-MX" sz="2100" b="0" i="0" u="none" strike="noStrike" cap="none" normalizeH="0" baseline="0" dirty="0">
                <a:ln>
                  <a:noFill/>
                </a:ln>
                <a:solidFill>
                  <a:srgbClr val="080808"/>
                </a:solidFill>
                <a:effectLst/>
                <a:latin typeface="JetBrains Mono"/>
              </a:rPr>
              <a:t>c3 </a:t>
            </a:r>
            <a:r>
              <a:rPr kumimoji="0" lang="es-MX" altLang="es-MX" sz="2100" b="0" i="0" u="none" strike="noStrike" cap="none" normalizeH="0" baseline="0" dirty="0">
                <a:ln>
                  <a:noFill/>
                </a:ln>
                <a:solidFill>
                  <a:srgbClr val="0033B3"/>
                </a:solidFill>
                <a:effectLst/>
                <a:latin typeface="JetBrains Mono"/>
              </a:rPr>
              <a:t>ENCODING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err="1">
                <a:ln>
                  <a:noFill/>
                </a:ln>
                <a:solidFill>
                  <a:srgbClr val="0033B3"/>
                </a:solidFill>
                <a:effectLst/>
                <a:latin typeface="JetBrains Mono"/>
              </a:rPr>
              <a:t>compresstype</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0033B3"/>
                </a:solidFill>
                <a:effectLst/>
                <a:latin typeface="JetBrains Mono"/>
              </a:rPr>
              <a:t>RLE_TYPE</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0033B3"/>
                </a:solidFill>
                <a:effectLst/>
                <a:latin typeface="JetBrains Mono"/>
              </a:rPr>
              <a:t>WITH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err="1">
                <a:ln>
                  <a:noFill/>
                </a:ln>
                <a:solidFill>
                  <a:srgbClr val="0033B3"/>
                </a:solidFill>
                <a:effectLst/>
                <a:latin typeface="JetBrains Mono"/>
              </a:rPr>
              <a:t>appendonly</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0033B3"/>
                </a:solidFill>
                <a:effectLst/>
                <a:latin typeface="JetBrains Mono"/>
              </a:rPr>
              <a:t>true</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orientation</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column</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0033B3"/>
                </a:solidFill>
                <a:effectLst/>
                <a:latin typeface="JetBrains Mono"/>
              </a:rPr>
              <a:t>PARTITION BY RANGE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871094"/>
                </a:solidFill>
                <a:effectLst/>
                <a:latin typeface="JetBrains Mono"/>
              </a:rPr>
              <a:t>c3</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0033B3"/>
                </a:solidFill>
                <a:effectLst/>
                <a:latin typeface="JetBrains Mono"/>
              </a:rPr>
              <a:t>START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067D17"/>
                </a:solidFill>
                <a:effectLst/>
                <a:latin typeface="JetBrains Mono"/>
              </a:rPr>
              <a:t>'1900-01-01'</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0033B3"/>
                </a:solidFill>
                <a:effectLst/>
                <a:latin typeface="JetBrains Mono"/>
              </a:rPr>
              <a:t>DATE</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0033B3"/>
                </a:solidFill>
                <a:effectLst/>
                <a:latin typeface="JetBrains Mono"/>
              </a:rPr>
              <a:t>END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067D17"/>
                </a:solidFill>
                <a:effectLst/>
                <a:latin typeface="JetBrains Mono"/>
              </a:rPr>
              <a:t>'2018-12-31'</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0033B3"/>
                </a:solidFill>
                <a:effectLst/>
                <a:latin typeface="JetBrains Mono"/>
              </a:rPr>
              <a:t>DATE</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a:ln>
                  <a:noFill/>
                </a:ln>
                <a:solidFill>
                  <a:srgbClr val="0033B3"/>
                </a:solidFill>
                <a:effectLst/>
                <a:latin typeface="JetBrains Mono"/>
              </a:rPr>
              <a:t>COLUMN </a:t>
            </a:r>
            <a:r>
              <a:rPr kumimoji="0" lang="es-MX" altLang="es-MX" sz="2100" b="0" i="0" u="none" strike="noStrike" cap="none" normalizeH="0" baseline="0" dirty="0">
                <a:ln>
                  <a:noFill/>
                </a:ln>
                <a:solidFill>
                  <a:srgbClr val="080808"/>
                </a:solidFill>
                <a:effectLst/>
                <a:latin typeface="JetBrains Mono"/>
              </a:rPr>
              <a:t>c3 </a:t>
            </a:r>
            <a:r>
              <a:rPr kumimoji="0" lang="es-MX" altLang="es-MX" sz="2100" b="0" i="0" u="none" strike="noStrike" cap="none" normalizeH="0" baseline="0" dirty="0">
                <a:ln>
                  <a:noFill/>
                </a:ln>
                <a:solidFill>
                  <a:srgbClr val="0033B3"/>
                </a:solidFill>
                <a:effectLst/>
                <a:latin typeface="JetBrains Mono"/>
              </a:rPr>
              <a:t>ENCODING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err="1">
                <a:ln>
                  <a:noFill/>
                </a:ln>
                <a:solidFill>
                  <a:srgbClr val="0033B3"/>
                </a:solidFill>
                <a:effectLst/>
                <a:latin typeface="JetBrains Mono"/>
              </a:rPr>
              <a:t>compresstype</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err="1">
                <a:ln>
                  <a:noFill/>
                </a:ln>
                <a:solidFill>
                  <a:srgbClr val="0033B3"/>
                </a:solidFill>
                <a:effectLst/>
                <a:latin typeface="JetBrains Mono"/>
              </a:rPr>
              <a:t>zlib</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start</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067D17"/>
                </a:solidFill>
                <a:effectLst/>
                <a:latin typeface="JetBrains Mono"/>
              </a:rPr>
              <a:t>'2019-01-01'</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0033B3"/>
                </a:solidFill>
                <a:effectLst/>
                <a:latin typeface="JetBrains Mono"/>
              </a:rPr>
              <a:t>date</a:t>
            </a:r>
            <a:r>
              <a:rPr kumimoji="0" lang="es-MX" altLang="es-MX" sz="2100" b="0" i="0" u="none" strike="noStrike" cap="none" normalizeH="0" baseline="0" dirty="0">
                <a:ln>
                  <a:noFill/>
                </a:ln>
                <a:solidFill>
                  <a:srgbClr val="080808"/>
                </a:solidFill>
                <a:effectLst/>
                <a:latin typeface="JetBrains Mono"/>
              </a:rPr>
              <a:t>) </a:t>
            </a:r>
            <a:r>
              <a:rPr kumimoji="0" lang="es-MX" altLang="es-MX" sz="2100" b="0" i="0" u="none" strike="noStrike" cap="none" normalizeH="0" baseline="0" dirty="0" err="1">
                <a:ln>
                  <a:noFill/>
                </a:ln>
                <a:solidFill>
                  <a:srgbClr val="0033B3"/>
                </a:solidFill>
                <a:effectLst/>
                <a:latin typeface="JetBrains Mono"/>
              </a:rPr>
              <a:t>end</a:t>
            </a:r>
            <a:r>
              <a:rPr kumimoji="0" lang="es-MX" altLang="es-MX" sz="2100" b="0" i="0" u="none" strike="noStrike" cap="none" normalizeH="0" baseline="0" dirty="0">
                <a:ln>
                  <a:noFill/>
                </a:ln>
                <a:solidFill>
                  <a:srgbClr val="0033B3"/>
                </a:solidFill>
                <a:effectLst/>
                <a:latin typeface="JetBrains Mono"/>
              </a:rPr>
              <a:t> </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067D17"/>
                </a:solidFill>
                <a:effectLst/>
                <a:latin typeface="JetBrains Mono"/>
              </a:rPr>
              <a:t>'2100-12-31'</a:t>
            </a:r>
            <a:r>
              <a:rPr kumimoji="0" lang="es-MX" altLang="es-MX" sz="2100" b="0" i="0" u="none" strike="noStrike" cap="none" normalizeH="0" baseline="0" dirty="0">
                <a:ln>
                  <a:noFill/>
                </a:ln>
                <a:solidFill>
                  <a:srgbClr val="080808"/>
                </a:solidFill>
                <a:effectLst/>
                <a:latin typeface="JetBrains Mono"/>
              </a:rPr>
              <a:t>::</a:t>
            </a:r>
            <a:r>
              <a:rPr kumimoji="0" lang="es-MX" altLang="es-MX" sz="2100" b="0" i="0" u="none" strike="noStrike" cap="none" normalizeH="0" baseline="0" dirty="0">
                <a:ln>
                  <a:noFill/>
                </a:ln>
                <a:solidFill>
                  <a:srgbClr val="0033B3"/>
                </a:solidFill>
                <a:effectLst/>
                <a:latin typeface="JetBrains Mono"/>
              </a:rPr>
              <a:t>date</a:t>
            </a:r>
            <a:r>
              <a:rPr kumimoji="0" lang="es-MX" altLang="es-MX" sz="2100" b="0" i="0" u="none" strike="noStrike" cap="none" normalizeH="0" baseline="0" dirty="0">
                <a:ln>
                  <a:noFill/>
                </a:ln>
                <a:solidFill>
                  <a:srgbClr val="080808"/>
                </a:solidFill>
                <a:effectLst/>
                <a:latin typeface="JetBrains Mono"/>
              </a:rPr>
              <a:t>)</a:t>
            </a:r>
            <a:br>
              <a:rPr kumimoji="0" lang="es-MX" altLang="es-MX" sz="2100" b="0" i="0" u="none" strike="noStrike" cap="none" normalizeH="0" baseline="0" dirty="0">
                <a:ln>
                  <a:noFill/>
                </a:ln>
                <a:solidFill>
                  <a:srgbClr val="080808"/>
                </a:solidFill>
                <a:effectLst/>
                <a:latin typeface="JetBrains Mono"/>
              </a:rPr>
            </a:br>
            <a:r>
              <a:rPr kumimoji="0" lang="es-MX" altLang="es-MX" sz="2100" b="0" i="0" u="none" strike="noStrike" cap="none" normalizeH="0" baseline="0" dirty="0">
                <a:ln>
                  <a:noFill/>
                </a:ln>
                <a:solidFill>
                  <a:srgbClr val="080808"/>
                </a:solidFill>
                <a:effectLst/>
                <a:latin typeface="JetBrains Mono"/>
              </a:rPr>
              <a:t>        );</a:t>
            </a:r>
            <a:br>
              <a:rPr kumimoji="0" lang="es-MX" altLang="es-MX" sz="2100" b="0" i="0" u="none" strike="noStrike" cap="none" normalizeH="0" baseline="0" dirty="0">
                <a:ln>
                  <a:noFill/>
                </a:ln>
                <a:solidFill>
                  <a:srgbClr val="080808"/>
                </a:solidFill>
                <a:effectLst/>
                <a:latin typeface="JetBrains Mono"/>
              </a:rPr>
            </a:b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558BE364-EC2A-4814-B2D1-746838622EAF}"/>
              </a:ext>
            </a:extLst>
          </p:cNvPr>
          <p:cNvSpPr txBox="1"/>
          <p:nvPr/>
        </p:nvSpPr>
        <p:spPr>
          <a:xfrm>
            <a:off x="947420" y="2466191"/>
            <a:ext cx="3395980" cy="3046988"/>
          </a:xfrm>
          <a:prstGeom prst="rect">
            <a:avLst/>
          </a:prstGeom>
          <a:noFill/>
        </p:spPr>
        <p:txBody>
          <a:bodyPr wrap="square" rtlCol="0">
            <a:spAutoFit/>
          </a:bodyPr>
          <a:lstStyle/>
          <a:p>
            <a:r>
              <a:rPr lang="es-MX" sz="2400" dirty="0"/>
              <a:t>Podemos comprimir la información histórica que no es accedida tan frecuentemente, y mantener la información mas reciente sin comprimir para mejorar los tiempos de respuesta.</a:t>
            </a:r>
          </a:p>
        </p:txBody>
      </p:sp>
    </p:spTree>
    <p:extLst>
      <p:ext uri="{BB962C8B-B14F-4D97-AF65-F5344CB8AC3E}">
        <p14:creationId xmlns:p14="http://schemas.microsoft.com/office/powerpoint/2010/main" val="1083898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dirty="0"/>
              <a:t>Greenplum – </a:t>
            </a:r>
            <a:r>
              <a:rPr lang="es-MX" sz="4400" b="1" dirty="0"/>
              <a:t>Particionamiento</a:t>
            </a:r>
            <a:endParaRPr lang="es-MX" dirty="0"/>
          </a:p>
        </p:txBody>
      </p:sp>
      <p:sp>
        <p:nvSpPr>
          <p:cNvPr id="4" name="Rectangle 2">
            <a:extLst>
              <a:ext uri="{FF2B5EF4-FFF2-40B4-BE49-F238E27FC236}">
                <a16:creationId xmlns:a16="http://schemas.microsoft.com/office/drawing/2014/main" id="{11B7C665-BDC9-4684-B6EC-6B2AD0F53150}"/>
              </a:ext>
            </a:extLst>
          </p:cNvPr>
          <p:cNvSpPr>
            <a:spLocks noChangeArrowheads="1"/>
          </p:cNvSpPr>
          <p:nvPr/>
        </p:nvSpPr>
        <p:spPr bwMode="auto">
          <a:xfrm>
            <a:off x="896620" y="3455153"/>
            <a:ext cx="103987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3" name="CuadroTexto 2">
            <a:extLst>
              <a:ext uri="{FF2B5EF4-FFF2-40B4-BE49-F238E27FC236}">
                <a16:creationId xmlns:a16="http://schemas.microsoft.com/office/drawing/2014/main" id="{72C03101-2B11-4DA8-A734-184B0D9F1C6B}"/>
              </a:ext>
            </a:extLst>
          </p:cNvPr>
          <p:cNvSpPr txBox="1"/>
          <p:nvPr/>
        </p:nvSpPr>
        <p:spPr>
          <a:xfrm>
            <a:off x="896620" y="1757680"/>
            <a:ext cx="3294380" cy="4524315"/>
          </a:xfrm>
          <a:prstGeom prst="rect">
            <a:avLst/>
          </a:prstGeom>
          <a:noFill/>
        </p:spPr>
        <p:txBody>
          <a:bodyPr wrap="square" rtlCol="0">
            <a:spAutoFit/>
          </a:bodyPr>
          <a:lstStyle/>
          <a:p>
            <a:pPr algn="just"/>
            <a:r>
              <a:rPr lang="es-MX" dirty="0"/>
              <a:t>El particionamiento consiste en dividir tablas realmente grandes en varios segmentos lógicos, nuestro propósito principal es lograr que las consultas mas frecuentes consigan que el optimizador de base de datos pueda realizar una eliminación de particiones.</a:t>
            </a:r>
          </a:p>
          <a:p>
            <a:pPr algn="just"/>
            <a:endParaRPr lang="es-MX" dirty="0"/>
          </a:p>
          <a:p>
            <a:pPr marL="285750" indent="-285750" algn="just">
              <a:buFont typeface="Arial" panose="020B0604020202020204" pitchFamily="34" charset="0"/>
              <a:buChar char="•"/>
            </a:pPr>
            <a:r>
              <a:rPr lang="es-MX" dirty="0"/>
              <a:t>El particionamiento se usa en conjunto con la política de distribución para mejorar el rendimiento</a:t>
            </a:r>
          </a:p>
          <a:p>
            <a:pPr algn="just"/>
            <a:endParaRPr lang="es-MX" dirty="0"/>
          </a:p>
          <a:p>
            <a:pPr algn="just"/>
            <a:endParaRPr lang="es-MX" dirty="0"/>
          </a:p>
        </p:txBody>
      </p:sp>
      <p:pic>
        <p:nvPicPr>
          <p:cNvPr id="8" name="Imagen 7">
            <a:extLst>
              <a:ext uri="{FF2B5EF4-FFF2-40B4-BE49-F238E27FC236}">
                <a16:creationId xmlns:a16="http://schemas.microsoft.com/office/drawing/2014/main" id="{42051712-C117-41D6-BB25-42A7DEE76BEE}"/>
              </a:ext>
            </a:extLst>
          </p:cNvPr>
          <p:cNvPicPr>
            <a:picLocks noChangeAspect="1"/>
          </p:cNvPicPr>
          <p:nvPr/>
        </p:nvPicPr>
        <p:blipFill>
          <a:blip r:embed="rId2"/>
          <a:stretch>
            <a:fillRect/>
          </a:stretch>
        </p:blipFill>
        <p:spPr>
          <a:xfrm>
            <a:off x="4409440" y="1757490"/>
            <a:ext cx="6944360" cy="4133989"/>
          </a:xfrm>
          <a:prstGeom prst="rect">
            <a:avLst/>
          </a:prstGeom>
        </p:spPr>
      </p:pic>
    </p:spTree>
    <p:extLst>
      <p:ext uri="{BB962C8B-B14F-4D97-AF65-F5344CB8AC3E}">
        <p14:creationId xmlns:p14="http://schemas.microsoft.com/office/powerpoint/2010/main" val="293353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a:xfrm>
            <a:off x="838200" y="365125"/>
            <a:ext cx="10515600" cy="1325563"/>
          </a:xfrm>
        </p:spPr>
        <p:txBody>
          <a:bodyPr anchor="ctr">
            <a:normAutofit/>
          </a:bodyPr>
          <a:lstStyle/>
          <a:p>
            <a:r>
              <a:rPr lang="en-US" dirty="0"/>
              <a:t>Greenplum – </a:t>
            </a:r>
            <a:r>
              <a:rPr lang="es-MX" sz="4400" b="1" dirty="0"/>
              <a:t>Particionamiento</a:t>
            </a:r>
            <a:endParaRPr lang="es-MX" dirty="0"/>
          </a:p>
        </p:txBody>
      </p:sp>
      <p:sp>
        <p:nvSpPr>
          <p:cNvPr id="3" name="CuadroTexto 2">
            <a:extLst>
              <a:ext uri="{FF2B5EF4-FFF2-40B4-BE49-F238E27FC236}">
                <a16:creationId xmlns:a16="http://schemas.microsoft.com/office/drawing/2014/main" id="{72C03101-2B11-4DA8-A734-184B0D9F1C6B}"/>
              </a:ext>
            </a:extLst>
          </p:cNvPr>
          <p:cNvSpPr txBox="1"/>
          <p:nvPr/>
        </p:nvSpPr>
        <p:spPr>
          <a:xfrm>
            <a:off x="896620" y="1757680"/>
            <a:ext cx="3827780" cy="4247317"/>
          </a:xfrm>
          <a:prstGeom prst="rect">
            <a:avLst/>
          </a:prstGeom>
          <a:noFill/>
        </p:spPr>
        <p:txBody>
          <a:bodyPr wrap="square" rtlCol="0">
            <a:spAutoFit/>
          </a:bodyPr>
          <a:lstStyle/>
          <a:p>
            <a:pPr algn="just"/>
            <a:r>
              <a:rPr lang="es-MX" dirty="0"/>
              <a:t>Se puede realizar un particionamiento utilizando 2 métodos:</a:t>
            </a:r>
          </a:p>
          <a:p>
            <a:pPr marL="285750" indent="-285750" algn="just">
              <a:buFont typeface="Wingdings" panose="05000000000000000000" pitchFamily="2" charset="2"/>
              <a:buChar char="§"/>
            </a:pPr>
            <a:r>
              <a:rPr lang="es-MX" dirty="0" err="1"/>
              <a:t>Range</a:t>
            </a:r>
            <a:r>
              <a:rPr lang="es-MX" dirty="0"/>
              <a:t> </a:t>
            </a:r>
          </a:p>
          <a:p>
            <a:pPr marL="285750" indent="-285750" algn="just">
              <a:buFont typeface="Wingdings" panose="05000000000000000000" pitchFamily="2" charset="2"/>
              <a:buChar char="§"/>
            </a:pPr>
            <a:r>
              <a:rPr lang="es-MX" dirty="0" err="1"/>
              <a:t>List</a:t>
            </a:r>
            <a:endParaRPr lang="es-MX" dirty="0"/>
          </a:p>
          <a:p>
            <a:pPr marL="285750" indent="-285750" algn="just">
              <a:buFont typeface="Wingdings" panose="05000000000000000000" pitchFamily="2" charset="2"/>
              <a:buChar char="§"/>
            </a:pPr>
            <a:r>
              <a:rPr lang="es-MX" dirty="0"/>
              <a:t>Combinar ambos métodos</a:t>
            </a:r>
          </a:p>
          <a:p>
            <a:pPr algn="just"/>
            <a:endParaRPr lang="es-MX" dirty="0"/>
          </a:p>
          <a:p>
            <a:pPr algn="just"/>
            <a:r>
              <a:rPr lang="es-MX" b="1" dirty="0" err="1"/>
              <a:t>Range</a:t>
            </a:r>
            <a:r>
              <a:rPr lang="es-MX" b="1" dirty="0"/>
              <a:t> </a:t>
            </a:r>
          </a:p>
          <a:p>
            <a:pPr algn="just"/>
            <a:r>
              <a:rPr lang="es-MX" dirty="0"/>
              <a:t>Este método esta basado en rangos numéricos o en rangos de fechas</a:t>
            </a:r>
          </a:p>
          <a:p>
            <a:pPr algn="just"/>
            <a:endParaRPr lang="es-MX" dirty="0"/>
          </a:p>
          <a:p>
            <a:pPr algn="just"/>
            <a:r>
              <a:rPr lang="es-MX" b="1" dirty="0" err="1"/>
              <a:t>List</a:t>
            </a:r>
            <a:endParaRPr lang="es-MX" b="1" dirty="0"/>
          </a:p>
          <a:p>
            <a:pPr algn="just"/>
            <a:r>
              <a:rPr lang="es-MX" dirty="0"/>
              <a:t>Este método esta basado en un conjunto de valores tales como país, producto, marca, etc.</a:t>
            </a:r>
          </a:p>
          <a:p>
            <a:pPr algn="just"/>
            <a:endParaRPr lang="es-MX" dirty="0"/>
          </a:p>
        </p:txBody>
      </p:sp>
      <p:sp>
        <p:nvSpPr>
          <p:cNvPr id="5" name="CuadroTexto 4">
            <a:extLst>
              <a:ext uri="{FF2B5EF4-FFF2-40B4-BE49-F238E27FC236}">
                <a16:creationId xmlns:a16="http://schemas.microsoft.com/office/drawing/2014/main" id="{AF1E0208-593C-4273-9F1D-A9414EDCFDCD}"/>
              </a:ext>
            </a:extLst>
          </p:cNvPr>
          <p:cNvSpPr txBox="1"/>
          <p:nvPr/>
        </p:nvSpPr>
        <p:spPr>
          <a:xfrm>
            <a:off x="5765799" y="1803400"/>
            <a:ext cx="5958841" cy="923330"/>
          </a:xfrm>
          <a:prstGeom prst="rect">
            <a:avLst/>
          </a:prstGeom>
          <a:noFill/>
        </p:spPr>
        <p:txBody>
          <a:bodyPr wrap="square" rtlCol="0">
            <a:spAutoFit/>
          </a:bodyPr>
          <a:lstStyle/>
          <a:p>
            <a:r>
              <a:rPr lang="es-MX" dirty="0"/>
              <a:t>Se debe utilizar con cuidado pues puede dar a lugar a una inmensa cantidad de archivos,  lo cual afectará el rendimiento en sobremanera.</a:t>
            </a:r>
          </a:p>
        </p:txBody>
      </p:sp>
      <p:pic>
        <p:nvPicPr>
          <p:cNvPr id="7" name="Imagen 6" descr="Imagen que contiene firmar, exterior, frente, dibujo&#10;&#10;Descripción generada automáticamente">
            <a:extLst>
              <a:ext uri="{FF2B5EF4-FFF2-40B4-BE49-F238E27FC236}">
                <a16:creationId xmlns:a16="http://schemas.microsoft.com/office/drawing/2014/main" id="{23B906CD-E1FA-4F2B-A788-DE6A55F0B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849" y="1803400"/>
            <a:ext cx="485950" cy="404959"/>
          </a:xfrm>
          <a:prstGeom prst="rect">
            <a:avLst/>
          </a:prstGeom>
        </p:spPr>
      </p:pic>
      <p:pic>
        <p:nvPicPr>
          <p:cNvPr id="9" name="Imagen 8" descr="Un dibujo de una biblioteca&#10;&#10;Descripción generada automáticamente con confianza media">
            <a:extLst>
              <a:ext uri="{FF2B5EF4-FFF2-40B4-BE49-F238E27FC236}">
                <a16:creationId xmlns:a16="http://schemas.microsoft.com/office/drawing/2014/main" id="{05D8B3A8-7F31-4296-A3A4-597540D52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542" y="2839442"/>
            <a:ext cx="5443038" cy="3063677"/>
          </a:xfrm>
          <a:prstGeom prst="rect">
            <a:avLst/>
          </a:prstGeom>
        </p:spPr>
      </p:pic>
    </p:spTree>
    <p:extLst>
      <p:ext uri="{BB962C8B-B14F-4D97-AF65-F5344CB8AC3E}">
        <p14:creationId xmlns:p14="http://schemas.microsoft.com/office/powerpoint/2010/main" val="2922779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394420-38B4-4370-A08F-939F21D7F9DF}"/>
              </a:ext>
            </a:extLst>
          </p:cNvPr>
          <p:cNvSpPr>
            <a:spLocks noGrp="1"/>
          </p:cNvSpPr>
          <p:nvPr>
            <p:ph type="title"/>
          </p:nvPr>
        </p:nvSpPr>
        <p:spPr/>
        <p:txBody>
          <a:bodyPr>
            <a:normAutofit fontScale="90000"/>
          </a:bodyPr>
          <a:lstStyle/>
          <a:p>
            <a:r>
              <a:rPr lang="es-MX" dirty="0"/>
              <a:t>Particionamiento - ¿Cuándo particionar?</a:t>
            </a:r>
          </a:p>
        </p:txBody>
      </p:sp>
      <p:sp>
        <p:nvSpPr>
          <p:cNvPr id="4" name="Marcador de contenido 3">
            <a:extLst>
              <a:ext uri="{FF2B5EF4-FFF2-40B4-BE49-F238E27FC236}">
                <a16:creationId xmlns:a16="http://schemas.microsoft.com/office/drawing/2014/main" id="{78D7078F-0806-4E0F-B01A-1370E4087420}"/>
              </a:ext>
            </a:extLst>
          </p:cNvPr>
          <p:cNvSpPr>
            <a:spLocks noGrp="1"/>
          </p:cNvSpPr>
          <p:nvPr>
            <p:ph sz="half" idx="2"/>
          </p:nvPr>
        </p:nvSpPr>
        <p:spPr/>
        <p:txBody>
          <a:bodyPr/>
          <a:lstStyle/>
          <a:p>
            <a:pPr marL="0" indent="0">
              <a:buNone/>
            </a:pPr>
            <a:r>
              <a:rPr lang="es-MX" dirty="0"/>
              <a:t>Ejercicio</a:t>
            </a:r>
          </a:p>
          <a:p>
            <a:endParaRPr lang="es-MX" dirty="0"/>
          </a:p>
          <a:p>
            <a:pPr lvl="1"/>
            <a:r>
              <a:rPr lang="es-MX" dirty="0"/>
              <a:t>Una tabla particionada por país (193)</a:t>
            </a:r>
          </a:p>
          <a:p>
            <a:pPr lvl="1"/>
            <a:r>
              <a:rPr lang="es-MX" dirty="0"/>
              <a:t>Subpartición por día (5 años) (1825 días)</a:t>
            </a:r>
          </a:p>
          <a:p>
            <a:pPr lvl="1"/>
            <a:r>
              <a:rPr lang="es-MX" dirty="0"/>
              <a:t>Una tabla columnar AO con (40 columnas)</a:t>
            </a:r>
          </a:p>
          <a:p>
            <a:pPr lvl="1"/>
            <a:r>
              <a:rPr lang="es-MX" dirty="0"/>
              <a:t>32 segmentos primarios</a:t>
            </a:r>
          </a:p>
          <a:p>
            <a:pPr marL="457200" lvl="1" indent="0">
              <a:buNone/>
            </a:pPr>
            <a:r>
              <a:rPr lang="es-MX" dirty="0"/>
              <a:t>450M de archivos distintos</a:t>
            </a:r>
          </a:p>
          <a:p>
            <a:pPr lvl="1"/>
            <a:endParaRPr lang="es-MX" dirty="0"/>
          </a:p>
        </p:txBody>
      </p:sp>
      <p:sp>
        <p:nvSpPr>
          <p:cNvPr id="5" name="Rectangle 2">
            <a:extLst>
              <a:ext uri="{FF2B5EF4-FFF2-40B4-BE49-F238E27FC236}">
                <a16:creationId xmlns:a16="http://schemas.microsoft.com/office/drawing/2014/main" id="{9360AAB6-B8E7-4469-9E33-5FBFA0F84583}"/>
              </a:ext>
            </a:extLst>
          </p:cNvPr>
          <p:cNvSpPr>
            <a:spLocks noGrp="1" noChangeArrowheads="1"/>
          </p:cNvSpPr>
          <p:nvPr>
            <p:ph sz="half" idx="1"/>
          </p:nvPr>
        </p:nvSpPr>
        <p:spPr bwMode="auto">
          <a:xfrm>
            <a:off x="838200" y="2570134"/>
            <a:ext cx="51816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000" b="0" i="0" u="none" strike="noStrike" cap="none" normalizeH="0" baseline="0" dirty="0">
                <a:ln>
                  <a:noFill/>
                </a:ln>
                <a:solidFill>
                  <a:schemeClr val="tx1"/>
                </a:solidFill>
                <a:effectLst/>
                <a:latin typeface="+mn-lt"/>
              </a:rPr>
              <a:t>¿La tabla tiene millones de registros?</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2000" dirty="0">
                <a:latin typeface="+mn-lt"/>
              </a:rPr>
              <a:t>¿Las consultas a esta tabla en particular tienen un desempeño pobre?</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2000" dirty="0">
                <a:latin typeface="+mn-lt"/>
              </a:rPr>
              <a:t>¿Los predicados de tus consultas mas frecuentes tienen un patrón?</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2000" dirty="0">
                <a:latin typeface="+mn-lt"/>
              </a:rPr>
              <a:t>¿El DWH de la empresa mantiene solo los últimos X años?</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2000" dirty="0">
                <a:latin typeface="+mn-lt"/>
              </a:rPr>
              <a:t>¿Hay algún criterio que permita dividir los datos de manera uniforme?</a:t>
            </a:r>
          </a:p>
        </p:txBody>
      </p:sp>
    </p:spTree>
    <p:extLst>
      <p:ext uri="{BB962C8B-B14F-4D97-AF65-F5344CB8AC3E}">
        <p14:creationId xmlns:p14="http://schemas.microsoft.com/office/powerpoint/2010/main" val="122758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s-MX"/>
              <a:t>Greenplum - DML</a:t>
            </a:r>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normAutofit lnSpcReduction="10000"/>
          </a:bodyPr>
          <a:lstStyle/>
          <a:p>
            <a:pPr marL="0" indent="0">
              <a:buNone/>
            </a:pPr>
            <a:r>
              <a:rPr lang="es-MX" sz="2400" dirty="0"/>
              <a:t>DELETE SQL estándar excepto, por:</a:t>
            </a:r>
          </a:p>
          <a:p>
            <a:pPr marL="0" indent="0">
              <a:buNone/>
            </a:pPr>
            <a:endParaRPr lang="es-MX" sz="2400" b="0" i="0" dirty="0">
              <a:solidFill>
                <a:srgbClr val="000000"/>
              </a:solidFill>
              <a:effectLst/>
              <a:latin typeface="CourierNewPSMT"/>
            </a:endParaRPr>
          </a:p>
          <a:p>
            <a:pPr marL="0" indent="0">
              <a:buNone/>
            </a:pPr>
            <a:r>
              <a:rPr lang="es-MX" sz="2400" b="0" i="0" dirty="0">
                <a:solidFill>
                  <a:srgbClr val="000000"/>
                </a:solidFill>
                <a:effectLst/>
                <a:latin typeface="CourierNewPSMT"/>
              </a:rPr>
              <a:t>DELETE FROM </a:t>
            </a:r>
            <a:r>
              <a:rPr lang="es-MX" sz="2400" b="0" i="0" dirty="0" err="1">
                <a:solidFill>
                  <a:srgbClr val="000000"/>
                </a:solidFill>
                <a:effectLst/>
                <a:latin typeface="CourierNewPSMT"/>
              </a:rPr>
              <a:t>rank</a:t>
            </a:r>
            <a:r>
              <a:rPr lang="es-MX" sz="2400" b="0" i="0" dirty="0">
                <a:solidFill>
                  <a:srgbClr val="000000"/>
                </a:solidFill>
                <a:effectLst/>
                <a:latin typeface="CourierNewPSMT"/>
              </a:rPr>
              <a:t> </a:t>
            </a:r>
          </a:p>
          <a:p>
            <a:pPr marL="0" indent="0">
              <a:buNone/>
            </a:pPr>
            <a:r>
              <a:rPr lang="es-MX" sz="2400" dirty="0">
                <a:solidFill>
                  <a:srgbClr val="000000"/>
                </a:solidFill>
                <a:latin typeface="CourierNewPSMT"/>
              </a:rPr>
              <a:t>	   </a:t>
            </a:r>
            <a:r>
              <a:rPr lang="es-MX" sz="2400" b="0" i="0" dirty="0">
                <a:solidFill>
                  <a:schemeClr val="accent1">
                    <a:lumMod val="75000"/>
                  </a:schemeClr>
                </a:solidFill>
                <a:effectLst/>
                <a:latin typeface="CourierNewPSMT"/>
              </a:rPr>
              <a:t>USING</a:t>
            </a:r>
            <a:r>
              <a:rPr lang="es-MX" sz="2400" b="0" i="0" dirty="0">
                <a:solidFill>
                  <a:srgbClr val="000000"/>
                </a:solidFill>
                <a:effectLst/>
                <a:latin typeface="CourierNewPSMT"/>
              </a:rPr>
              <a:t> </a:t>
            </a:r>
            <a:r>
              <a:rPr lang="es-MX" sz="2400" b="0" i="0" dirty="0" err="1">
                <a:solidFill>
                  <a:srgbClr val="000000"/>
                </a:solidFill>
                <a:effectLst/>
                <a:latin typeface="CourierNewPSMT"/>
              </a:rPr>
              <a:t>names</a:t>
            </a:r>
            <a:r>
              <a:rPr lang="es-MX" sz="2400" b="0" i="0" dirty="0">
                <a:solidFill>
                  <a:srgbClr val="000000"/>
                </a:solidFill>
                <a:effectLst/>
                <a:latin typeface="CourierNewPSMT"/>
              </a:rPr>
              <a:t> </a:t>
            </a:r>
          </a:p>
          <a:p>
            <a:pPr marL="0" indent="0">
              <a:buNone/>
            </a:pPr>
            <a:r>
              <a:rPr lang="es-MX" sz="2400" b="0" i="0" dirty="0">
                <a:solidFill>
                  <a:srgbClr val="000000"/>
                </a:solidFill>
                <a:effectLst/>
                <a:latin typeface="CourierNewPSMT"/>
              </a:rPr>
              <a:t>WHERE </a:t>
            </a:r>
            <a:r>
              <a:rPr lang="es-MX" sz="2400" b="0" i="0" dirty="0" err="1">
                <a:solidFill>
                  <a:srgbClr val="000000"/>
                </a:solidFill>
                <a:effectLst/>
                <a:latin typeface="CourierNewPSMT"/>
              </a:rPr>
              <a:t>names.id</a:t>
            </a:r>
            <a:r>
              <a:rPr lang="es-MX" sz="2400" b="0" i="0" dirty="0">
                <a:solidFill>
                  <a:srgbClr val="000000"/>
                </a:solidFill>
                <a:effectLst/>
                <a:latin typeface="CourierNewPSMT"/>
              </a:rPr>
              <a:t> = </a:t>
            </a:r>
            <a:r>
              <a:rPr lang="es-MX" sz="2400" b="0" i="0" dirty="0" err="1">
                <a:solidFill>
                  <a:srgbClr val="000000"/>
                </a:solidFill>
                <a:effectLst/>
                <a:latin typeface="CourierNewPSMT"/>
              </a:rPr>
              <a:t>rank.id</a:t>
            </a:r>
            <a:r>
              <a:rPr lang="es-MX" sz="2400" b="0" i="0" dirty="0">
                <a:solidFill>
                  <a:srgbClr val="000000"/>
                </a:solidFill>
                <a:effectLst/>
                <a:latin typeface="CourierNewPSMT"/>
              </a:rPr>
              <a:t> AND</a:t>
            </a:r>
            <a:br>
              <a:rPr lang="es-MX" sz="2400" b="0" i="0" dirty="0">
                <a:solidFill>
                  <a:srgbClr val="000000"/>
                </a:solidFill>
                <a:effectLst/>
                <a:latin typeface="CourierNewPSMT"/>
              </a:rPr>
            </a:br>
            <a:r>
              <a:rPr lang="es-MX" sz="2400" b="0" i="0" dirty="0">
                <a:solidFill>
                  <a:srgbClr val="000000"/>
                </a:solidFill>
                <a:effectLst/>
                <a:latin typeface="CourierNewPSMT"/>
              </a:rPr>
              <a:t>      </a:t>
            </a:r>
            <a:r>
              <a:rPr lang="es-MX" sz="2400" b="0" i="0" dirty="0" err="1">
                <a:solidFill>
                  <a:srgbClr val="000000"/>
                </a:solidFill>
                <a:effectLst/>
                <a:latin typeface="CourierNewPSMT"/>
              </a:rPr>
              <a:t>name</a:t>
            </a:r>
            <a:r>
              <a:rPr lang="es-MX" sz="2400" b="0" i="0" dirty="0">
                <a:solidFill>
                  <a:srgbClr val="000000"/>
                </a:solidFill>
                <a:effectLst/>
                <a:latin typeface="CourierNewPSMT"/>
              </a:rPr>
              <a:t> = 'Hannah’;</a:t>
            </a:r>
            <a:r>
              <a:rPr lang="es-MX" sz="2400" dirty="0"/>
              <a:t> </a:t>
            </a:r>
          </a:p>
          <a:p>
            <a:pPr marL="0" indent="0">
              <a:buNone/>
            </a:pPr>
            <a:endParaRPr lang="es-MX" sz="2400" dirty="0"/>
          </a:p>
          <a:p>
            <a:pPr marL="0" indent="0" algn="just">
              <a:buNone/>
            </a:pPr>
            <a:r>
              <a:rPr lang="es-MX" sz="2400" dirty="0"/>
              <a:t>La notación USING es implementada en Greenplum para facilitar este tipo de borrado, el cuál además posee un TRUNCATE con VACUUM implícito para mejorar el rendimiento.</a:t>
            </a:r>
            <a:br>
              <a:rPr lang="es-MX" sz="2400" dirty="0"/>
            </a:br>
            <a:endParaRPr lang="es-MX" sz="2400" dirty="0"/>
          </a:p>
        </p:txBody>
      </p:sp>
    </p:spTree>
    <p:extLst>
      <p:ext uri="{BB962C8B-B14F-4D97-AF65-F5344CB8AC3E}">
        <p14:creationId xmlns:p14="http://schemas.microsoft.com/office/powerpoint/2010/main" val="326013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DML</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p:txBody>
          <a:bodyPr>
            <a:normAutofit/>
          </a:bodyPr>
          <a:lstStyle/>
          <a:p>
            <a:r>
              <a:rPr lang="es-MX" dirty="0"/>
              <a:t>La instrucción SELECT es SQL estándar</a:t>
            </a:r>
          </a:p>
          <a:p>
            <a:r>
              <a:rPr lang="es-MX" dirty="0"/>
              <a:t>La instrucción INSERT asimismo es SQL estándar.</a:t>
            </a:r>
          </a:p>
          <a:p>
            <a:r>
              <a:rPr lang="es-MX" dirty="0"/>
              <a:t>UPDATE SQL estándar excepto, por el siguiente caso:  </a:t>
            </a:r>
          </a:p>
          <a:p>
            <a:pPr marL="0" indent="0">
              <a:buNone/>
            </a:pPr>
            <a:r>
              <a:rPr lang="es-MX" dirty="0"/>
              <a:t>	</a:t>
            </a:r>
            <a:r>
              <a:rPr lang="es-MX" sz="1800" b="0" i="0" dirty="0">
                <a:solidFill>
                  <a:srgbClr val="000000"/>
                </a:solidFill>
                <a:effectLst/>
                <a:latin typeface="CourierNewPSMT"/>
              </a:rPr>
              <a:t>UPDATE </a:t>
            </a:r>
            <a:r>
              <a:rPr lang="es-MX" sz="1800" b="0" i="0" dirty="0" err="1">
                <a:solidFill>
                  <a:srgbClr val="000000"/>
                </a:solidFill>
                <a:effectLst/>
                <a:latin typeface="CourierNewPSMT"/>
              </a:rPr>
              <a:t>accounts</a:t>
            </a:r>
            <a:r>
              <a:rPr lang="es-MX" sz="1800" b="0" i="0" dirty="0">
                <a:solidFill>
                  <a:srgbClr val="000000"/>
                </a:solidFill>
                <a:effectLst/>
                <a:latin typeface="CourierNewPSMT"/>
              </a:rPr>
              <a:t> SET (</a:t>
            </a:r>
            <a:r>
              <a:rPr lang="es-MX" sz="1800" b="0" i="0" dirty="0" err="1">
                <a:solidFill>
                  <a:srgbClr val="000000"/>
                </a:solidFill>
                <a:effectLst/>
                <a:latin typeface="CourierNewPSMT"/>
              </a:rPr>
              <a:t>contact_last_name</a:t>
            </a:r>
            <a:r>
              <a:rPr lang="es-MX" sz="1800" b="0" i="0" dirty="0">
                <a:solidFill>
                  <a:srgbClr val="000000"/>
                </a:solidFill>
                <a:effectLst/>
                <a:latin typeface="CourierNewPSMT"/>
              </a:rPr>
              <a:t>, </a:t>
            </a:r>
            <a:r>
              <a:rPr lang="es-MX" sz="1800" b="0" i="0" dirty="0" err="1">
                <a:solidFill>
                  <a:srgbClr val="000000"/>
                </a:solidFill>
                <a:effectLst/>
                <a:latin typeface="CourierNewPSMT"/>
              </a:rPr>
              <a:t>contact_first_name</a:t>
            </a:r>
            <a:r>
              <a:rPr lang="es-MX" sz="1800" b="0" i="0" dirty="0">
                <a:solidFill>
                  <a:srgbClr val="000000"/>
                </a:solidFill>
                <a:effectLst/>
                <a:latin typeface="CourierNewPSMT"/>
              </a:rPr>
              <a:t>) =</a:t>
            </a:r>
            <a:br>
              <a:rPr lang="es-MX" sz="1800" b="0" i="0" dirty="0">
                <a:solidFill>
                  <a:srgbClr val="000000"/>
                </a:solidFill>
                <a:effectLst/>
                <a:latin typeface="CourierNewPSMT"/>
              </a:rPr>
            </a:br>
            <a:r>
              <a:rPr lang="es-MX" sz="1800" b="0" i="0" dirty="0">
                <a:solidFill>
                  <a:srgbClr val="000000"/>
                </a:solidFill>
                <a:effectLst/>
                <a:latin typeface="CourierNewPSMT"/>
              </a:rPr>
              <a:t>	(SELECT </a:t>
            </a:r>
            <a:r>
              <a:rPr lang="es-MX" sz="1800" b="0" i="0" dirty="0" err="1">
                <a:solidFill>
                  <a:srgbClr val="000000"/>
                </a:solidFill>
                <a:effectLst/>
                <a:latin typeface="CourierNewPSMT"/>
              </a:rPr>
              <a:t>last_name</a:t>
            </a:r>
            <a:r>
              <a:rPr lang="es-MX" sz="1800" b="0" i="0" dirty="0">
                <a:solidFill>
                  <a:srgbClr val="000000"/>
                </a:solidFill>
                <a:effectLst/>
                <a:latin typeface="CourierNewPSMT"/>
              </a:rPr>
              <a:t>, </a:t>
            </a:r>
            <a:r>
              <a:rPr lang="es-MX" sz="1800" b="0" i="0" dirty="0" err="1">
                <a:solidFill>
                  <a:srgbClr val="000000"/>
                </a:solidFill>
                <a:effectLst/>
                <a:latin typeface="CourierNewPSMT"/>
              </a:rPr>
              <a:t>first_name</a:t>
            </a:r>
            <a:r>
              <a:rPr lang="es-MX" sz="1800" b="0" i="0" dirty="0">
                <a:solidFill>
                  <a:srgbClr val="000000"/>
                </a:solidFill>
                <a:effectLst/>
                <a:latin typeface="CourierNewPSMT"/>
              </a:rPr>
              <a:t> FROM </a:t>
            </a:r>
            <a:r>
              <a:rPr lang="es-MX" sz="1800" b="0" i="0" dirty="0" err="1">
                <a:solidFill>
                  <a:srgbClr val="000000"/>
                </a:solidFill>
                <a:effectLst/>
                <a:latin typeface="CourierNewPSMT"/>
              </a:rPr>
              <a:t>salesmen</a:t>
            </a:r>
            <a:br>
              <a:rPr lang="es-MX" sz="1800" b="0" i="0" dirty="0">
                <a:solidFill>
                  <a:srgbClr val="000000"/>
                </a:solidFill>
                <a:effectLst/>
                <a:latin typeface="CourierNewPSMT"/>
              </a:rPr>
            </a:br>
            <a:r>
              <a:rPr lang="es-MX" sz="1800" b="0" i="0" dirty="0">
                <a:solidFill>
                  <a:srgbClr val="000000"/>
                </a:solidFill>
                <a:effectLst/>
                <a:latin typeface="CourierNewPSMT"/>
              </a:rPr>
              <a:t>       WHERE </a:t>
            </a:r>
            <a:r>
              <a:rPr lang="es-MX" sz="1800" b="0" i="0" dirty="0" err="1">
                <a:solidFill>
                  <a:srgbClr val="000000"/>
                </a:solidFill>
                <a:effectLst/>
                <a:latin typeface="CourierNewPSMT"/>
              </a:rPr>
              <a:t>salesmen.id</a:t>
            </a:r>
            <a:r>
              <a:rPr lang="es-MX" sz="1800" b="0" i="0" dirty="0">
                <a:solidFill>
                  <a:srgbClr val="000000"/>
                </a:solidFill>
                <a:effectLst/>
                <a:latin typeface="CourierNewPSMT"/>
              </a:rPr>
              <a:t> = </a:t>
            </a:r>
            <a:r>
              <a:rPr lang="es-MX" sz="1800" b="0" i="0" dirty="0" err="1">
                <a:solidFill>
                  <a:srgbClr val="000000"/>
                </a:solidFill>
                <a:effectLst/>
                <a:latin typeface="CourierNewPSMT"/>
              </a:rPr>
              <a:t>accounts.sales_id</a:t>
            </a:r>
            <a:r>
              <a:rPr lang="es-MX" sz="1800" b="0" i="0" dirty="0">
                <a:solidFill>
                  <a:srgbClr val="000000"/>
                </a:solidFill>
                <a:effectLst/>
                <a:latin typeface="CourierNewPSMT"/>
              </a:rPr>
              <a:t>);</a:t>
            </a:r>
            <a:r>
              <a:rPr lang="es-MX" dirty="0"/>
              <a:t> </a:t>
            </a:r>
            <a:br>
              <a:rPr lang="es-MX" dirty="0"/>
            </a:br>
            <a:endParaRPr lang="es-MX" dirty="0"/>
          </a:p>
        </p:txBody>
      </p:sp>
    </p:spTree>
    <p:extLst>
      <p:ext uri="{BB962C8B-B14F-4D97-AF65-F5344CB8AC3E}">
        <p14:creationId xmlns:p14="http://schemas.microsoft.com/office/powerpoint/2010/main" val="3323664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55A1-577F-4CCF-8DA6-989CF77344CF}"/>
              </a:ext>
            </a:extLst>
          </p:cNvPr>
          <p:cNvSpPr>
            <a:spLocks noGrp="1"/>
          </p:cNvSpPr>
          <p:nvPr>
            <p:ph type="title"/>
          </p:nvPr>
        </p:nvSpPr>
        <p:spPr/>
        <p:txBody>
          <a:bodyPr>
            <a:normAutofit/>
          </a:bodyPr>
          <a:lstStyle/>
          <a:p>
            <a:r>
              <a:rPr lang="en-US"/>
              <a:t>Greenplum – Data loading</a:t>
            </a:r>
            <a:endParaRPr lang="es-MX"/>
          </a:p>
        </p:txBody>
      </p:sp>
      <p:sp>
        <p:nvSpPr>
          <p:cNvPr id="3" name="Content Placeholder 2">
            <a:extLst>
              <a:ext uri="{FF2B5EF4-FFF2-40B4-BE49-F238E27FC236}">
                <a16:creationId xmlns:a16="http://schemas.microsoft.com/office/drawing/2014/main" id="{DB95780D-CF73-4DD6-8508-54C5CEE629F6}"/>
              </a:ext>
            </a:extLst>
          </p:cNvPr>
          <p:cNvSpPr>
            <a:spLocks noGrp="1"/>
          </p:cNvSpPr>
          <p:nvPr>
            <p:ph idx="1"/>
          </p:nvPr>
        </p:nvSpPr>
        <p:spPr>
          <a:xfrm>
            <a:off x="838200" y="1825625"/>
            <a:ext cx="4593672" cy="4351338"/>
          </a:xfrm>
        </p:spPr>
        <p:txBody>
          <a:bodyPr/>
          <a:lstStyle/>
          <a:p>
            <a:r>
              <a:rPr lang="es-MX" dirty="0"/>
              <a:t>INSERT (ms)</a:t>
            </a:r>
          </a:p>
          <a:p>
            <a:r>
              <a:rPr lang="es-MX" dirty="0"/>
              <a:t>COPY (Archivo cargado al nodo maestro) [15.5s]</a:t>
            </a:r>
          </a:p>
          <a:p>
            <a:r>
              <a:rPr lang="es-MX"/>
              <a:t>GPLOAD </a:t>
            </a:r>
            <a:r>
              <a:rPr lang="es-MX" dirty="0"/>
              <a:t>(distribuida) (1TB/s)</a:t>
            </a:r>
          </a:p>
        </p:txBody>
      </p:sp>
      <p:sp>
        <p:nvSpPr>
          <p:cNvPr id="4" name="Rectangle 1">
            <a:extLst>
              <a:ext uri="{FF2B5EF4-FFF2-40B4-BE49-F238E27FC236}">
                <a16:creationId xmlns:a16="http://schemas.microsoft.com/office/drawing/2014/main" id="{CD14AEFC-F0FB-4F0B-B962-3596031F496A}"/>
              </a:ext>
            </a:extLst>
          </p:cNvPr>
          <p:cNvSpPr>
            <a:spLocks noChangeArrowheads="1"/>
          </p:cNvSpPr>
          <p:nvPr/>
        </p:nvSpPr>
        <p:spPr bwMode="auto">
          <a:xfrm>
            <a:off x="6027803" y="2509838"/>
            <a:ext cx="5325997"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rgbClr val="0033B3"/>
                </a:solidFill>
                <a:effectLst/>
                <a:latin typeface="JetBrains Mono"/>
              </a:rPr>
              <a:t>COPY </a:t>
            </a:r>
            <a:r>
              <a:rPr kumimoji="0" lang="es-MX" altLang="es-MX" sz="1200" b="0" i="0" u="none" strike="noStrike" cap="none" normalizeH="0" baseline="0" dirty="0" err="1">
                <a:ln>
                  <a:noFill/>
                </a:ln>
                <a:solidFill>
                  <a:srgbClr val="000000"/>
                </a:solidFill>
                <a:effectLst/>
                <a:latin typeface="JetBrains Mono"/>
              </a:rPr>
              <a:t>finance</a:t>
            </a:r>
            <a:r>
              <a:rPr kumimoji="0" lang="es-MX" altLang="es-MX" sz="1200" b="0" i="0" u="none" strike="noStrike" cap="none" normalizeH="0" baseline="0" dirty="0" err="1">
                <a:ln>
                  <a:noFill/>
                </a:ln>
                <a:solidFill>
                  <a:srgbClr val="080808"/>
                </a:solidFill>
                <a:effectLst/>
                <a:latin typeface="JetBrains Mono"/>
              </a:rPr>
              <a:t>.</a:t>
            </a:r>
            <a:r>
              <a:rPr kumimoji="0" lang="es-MX" altLang="es-MX" sz="1200" b="0" i="0" u="none" strike="noStrike" cap="none" normalizeH="0" baseline="0" dirty="0" err="1">
                <a:ln>
                  <a:noFill/>
                </a:ln>
                <a:solidFill>
                  <a:srgbClr val="000000"/>
                </a:solidFill>
                <a:effectLst/>
                <a:latin typeface="JetBrains Mono"/>
              </a:rPr>
              <a:t>stock</a:t>
            </a:r>
            <a:r>
              <a:rPr kumimoji="0" lang="es-MX" altLang="es-MX" sz="1200" b="0" i="0" u="none" strike="noStrike" cap="none" normalizeH="0" baseline="0" dirty="0">
                <a:ln>
                  <a:noFill/>
                </a:ln>
                <a:solidFill>
                  <a:srgbClr val="080808"/>
                </a:solidFill>
                <a:effectLst/>
                <a:latin typeface="JetBrains Mono"/>
              </a:rPr>
              <a:t>(</a:t>
            </a:r>
            <a:br>
              <a:rPr kumimoji="0" lang="es-MX" altLang="es-MX" sz="1200" b="0" i="0" u="none" strike="noStrike" cap="none" normalizeH="0" baseline="0" dirty="0">
                <a:ln>
                  <a:noFill/>
                </a:ln>
                <a:solidFill>
                  <a:srgbClr val="080808"/>
                </a:solidFill>
                <a:effectLst/>
                <a:latin typeface="JetBrains Mono"/>
              </a:rPr>
            </a:b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871094"/>
                </a:solidFill>
                <a:effectLst/>
                <a:latin typeface="JetBrains Mono"/>
              </a:rPr>
              <a:t>date_point</a:t>
            </a:r>
            <a:r>
              <a:rPr kumimoji="0" lang="es-MX" altLang="es-MX" sz="1200" b="0" i="0" u="none" strike="noStrike" cap="none" normalizeH="0" baseline="0" dirty="0">
                <a:ln>
                  <a:noFill/>
                </a:ln>
                <a:solidFill>
                  <a:srgbClr val="080808"/>
                </a:solidFill>
                <a:effectLst/>
                <a:latin typeface="JetBrains Mono"/>
              </a:rPr>
              <a:t>,</a:t>
            </a:r>
            <a:br>
              <a:rPr kumimoji="0" lang="es-MX" altLang="es-MX" sz="1200" b="0" i="0" u="none" strike="noStrike" cap="none" normalizeH="0" baseline="0" dirty="0">
                <a:ln>
                  <a:noFill/>
                </a:ln>
                <a:solidFill>
                  <a:srgbClr val="080808"/>
                </a:solidFill>
                <a:effectLst/>
                <a:latin typeface="JetBrains Mono"/>
              </a:rPr>
            </a:b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871094"/>
                </a:solidFill>
                <a:effectLst/>
                <a:latin typeface="JetBrains Mono"/>
              </a:rPr>
              <a:t>low</a:t>
            </a:r>
            <a:r>
              <a:rPr kumimoji="0" lang="es-MX" altLang="es-MX" sz="1200" b="0" i="0" u="none" strike="noStrike" cap="none" normalizeH="0" baseline="0" dirty="0">
                <a:ln>
                  <a:noFill/>
                </a:ln>
                <a:solidFill>
                  <a:srgbClr val="080808"/>
                </a:solidFill>
                <a:effectLst/>
                <a:latin typeface="JetBrains Mono"/>
              </a:rPr>
              <a:t>,</a:t>
            </a:r>
            <a:br>
              <a:rPr kumimoji="0" lang="es-MX" altLang="es-MX" sz="1200" b="0" i="0" u="none" strike="noStrike" cap="none" normalizeH="0" baseline="0" dirty="0">
                <a:ln>
                  <a:noFill/>
                </a:ln>
                <a:solidFill>
                  <a:srgbClr val="080808"/>
                </a:solidFill>
                <a:effectLst/>
                <a:latin typeface="JetBrains Mono"/>
              </a:rPr>
            </a:b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a:ln>
                  <a:noFill/>
                </a:ln>
                <a:solidFill>
                  <a:srgbClr val="871094"/>
                </a:solidFill>
                <a:effectLst/>
                <a:latin typeface="JetBrains Mono"/>
              </a:rPr>
              <a:t>open</a:t>
            </a:r>
            <a:r>
              <a:rPr kumimoji="0" lang="es-MX" altLang="es-MX" sz="1200" b="0" i="0" u="none" strike="noStrike" cap="none" normalizeH="0" baseline="0" dirty="0">
                <a:ln>
                  <a:noFill/>
                </a:ln>
                <a:solidFill>
                  <a:srgbClr val="080808"/>
                </a:solidFill>
                <a:effectLst/>
                <a:latin typeface="JetBrains Mono"/>
              </a:rPr>
              <a:t>,</a:t>
            </a:r>
            <a:br>
              <a:rPr kumimoji="0" lang="es-MX" altLang="es-MX" sz="1200" b="0" i="0" u="none" strike="noStrike" cap="none" normalizeH="0" baseline="0" dirty="0">
                <a:ln>
                  <a:noFill/>
                </a:ln>
                <a:solidFill>
                  <a:srgbClr val="080808"/>
                </a:solidFill>
                <a:effectLst/>
                <a:latin typeface="JetBrains Mono"/>
              </a:rPr>
            </a:b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871094"/>
                </a:solidFill>
                <a:effectLst/>
                <a:latin typeface="JetBrains Mono"/>
              </a:rPr>
              <a:t>volume</a:t>
            </a:r>
            <a:r>
              <a:rPr kumimoji="0" lang="es-MX" altLang="es-MX" sz="1200" b="0" i="0" u="none" strike="noStrike" cap="none" normalizeH="0" baseline="0" dirty="0">
                <a:ln>
                  <a:noFill/>
                </a:ln>
                <a:solidFill>
                  <a:srgbClr val="080808"/>
                </a:solidFill>
                <a:effectLst/>
                <a:latin typeface="JetBrains Mono"/>
              </a:rPr>
              <a:t>,</a:t>
            </a:r>
            <a:br>
              <a:rPr kumimoji="0" lang="es-MX" altLang="es-MX" sz="1200" b="0" i="0" u="none" strike="noStrike" cap="none" normalizeH="0" baseline="0" dirty="0">
                <a:ln>
                  <a:noFill/>
                </a:ln>
                <a:solidFill>
                  <a:srgbClr val="080808"/>
                </a:solidFill>
                <a:effectLst/>
                <a:latin typeface="JetBrains Mono"/>
              </a:rPr>
            </a:b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871094"/>
                </a:solidFill>
                <a:effectLst/>
                <a:latin typeface="JetBrains Mono"/>
              </a:rPr>
              <a:t>high</a:t>
            </a:r>
            <a:r>
              <a:rPr kumimoji="0" lang="es-MX" altLang="es-MX" sz="1200" b="0" i="0" u="none" strike="noStrike" cap="none" normalizeH="0" baseline="0" dirty="0">
                <a:ln>
                  <a:noFill/>
                </a:ln>
                <a:solidFill>
                  <a:srgbClr val="080808"/>
                </a:solidFill>
                <a:effectLst/>
                <a:latin typeface="JetBrains Mono"/>
              </a:rPr>
              <a:t>,</a:t>
            </a:r>
            <a:br>
              <a:rPr kumimoji="0" lang="es-MX" altLang="es-MX" sz="1200" b="0" i="0" u="none" strike="noStrike" cap="none" normalizeH="0" baseline="0" dirty="0">
                <a:ln>
                  <a:noFill/>
                </a:ln>
                <a:solidFill>
                  <a:srgbClr val="080808"/>
                </a:solidFill>
                <a:effectLst/>
                <a:latin typeface="JetBrains Mono"/>
              </a:rPr>
            </a:b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871094"/>
                </a:solidFill>
                <a:effectLst/>
                <a:latin typeface="JetBrains Mono"/>
              </a:rPr>
              <a:t>close</a:t>
            </a:r>
            <a:r>
              <a:rPr kumimoji="0" lang="es-MX" altLang="es-MX" sz="1200" b="0" i="0" u="none" strike="noStrike" cap="none" normalizeH="0" baseline="0" dirty="0">
                <a:ln>
                  <a:noFill/>
                </a:ln>
                <a:solidFill>
                  <a:srgbClr val="080808"/>
                </a:solidFill>
                <a:effectLst/>
                <a:latin typeface="JetBrains Mono"/>
              </a:rPr>
              <a:t>,</a:t>
            </a:r>
            <a:br>
              <a:rPr kumimoji="0" lang="es-MX" altLang="es-MX" sz="1200" b="0" i="0" u="none" strike="noStrike" cap="none" normalizeH="0" baseline="0" dirty="0">
                <a:ln>
                  <a:noFill/>
                </a:ln>
                <a:solidFill>
                  <a:srgbClr val="080808"/>
                </a:solidFill>
                <a:effectLst/>
                <a:latin typeface="JetBrains Mono"/>
              </a:rPr>
            </a:b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871094"/>
                </a:solidFill>
                <a:effectLst/>
                <a:latin typeface="JetBrains Mono"/>
              </a:rPr>
              <a:t>adjusted</a:t>
            </a:r>
            <a:r>
              <a:rPr kumimoji="0" lang="es-MX" altLang="es-MX" sz="1200" b="0" i="0" u="none" strike="noStrike" cap="none" normalizeH="0" baseline="0" dirty="0">
                <a:ln>
                  <a:noFill/>
                </a:ln>
                <a:solidFill>
                  <a:srgbClr val="080808"/>
                </a:solidFill>
                <a:effectLst/>
                <a:latin typeface="JetBrains Mono"/>
              </a:rPr>
              <a:t>,</a:t>
            </a:r>
            <a:br>
              <a:rPr kumimoji="0" lang="es-MX" altLang="es-MX" sz="1200" b="0" i="0" u="none" strike="noStrike" cap="none" normalizeH="0" baseline="0" dirty="0">
                <a:ln>
                  <a:noFill/>
                </a:ln>
                <a:solidFill>
                  <a:srgbClr val="080808"/>
                </a:solidFill>
                <a:effectLst/>
                <a:latin typeface="JetBrains Mono"/>
              </a:rPr>
            </a:b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a:ln>
                  <a:noFill/>
                </a:ln>
                <a:solidFill>
                  <a:srgbClr val="871094"/>
                </a:solidFill>
                <a:effectLst/>
                <a:latin typeface="JetBrains Mono"/>
              </a:rPr>
              <a:t>stock</a:t>
            </a:r>
            <a:br>
              <a:rPr kumimoji="0" lang="es-MX" altLang="es-MX" sz="1200" b="0" i="0" u="none" strike="noStrike" cap="none" normalizeH="0" baseline="0" dirty="0">
                <a:ln>
                  <a:noFill/>
                </a:ln>
                <a:solidFill>
                  <a:srgbClr val="871094"/>
                </a:solidFill>
                <a:effectLst/>
                <a:latin typeface="JetBrains Mono"/>
              </a:rPr>
            </a:br>
            <a:r>
              <a:rPr kumimoji="0" lang="es-MX" altLang="es-MX" sz="1200" b="0" i="0" u="none" strike="noStrike" cap="none" normalizeH="0" baseline="0" dirty="0">
                <a:ln>
                  <a:noFill/>
                </a:ln>
                <a:solidFill>
                  <a:srgbClr val="871094"/>
                </a:solidFill>
                <a:effectLst/>
                <a:latin typeface="JetBrains Mono"/>
              </a:rPr>
              <a:t>                  </a:t>
            </a: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0033B3"/>
                </a:solidFill>
                <a:effectLst/>
                <a:latin typeface="JetBrains Mono"/>
              </a:rPr>
              <a:t>from</a:t>
            </a:r>
            <a:r>
              <a:rPr kumimoji="0" lang="es-MX" altLang="es-MX" sz="1200" b="0" i="0" u="none" strike="noStrike" cap="none" normalizeH="0" baseline="0" dirty="0">
                <a:ln>
                  <a:noFill/>
                </a:ln>
                <a:solidFill>
                  <a:srgbClr val="0033B3"/>
                </a:solidFill>
                <a:effectLst/>
                <a:latin typeface="JetBrains Mono"/>
              </a:rPr>
              <a:t> </a:t>
            </a:r>
            <a:r>
              <a:rPr kumimoji="0" lang="es-MX" altLang="es-MX" sz="1200" b="0" i="0" u="none" strike="noStrike" cap="none" normalizeH="0" baseline="0" dirty="0">
                <a:ln>
                  <a:noFill/>
                </a:ln>
                <a:solidFill>
                  <a:srgbClr val="067D17"/>
                </a:solidFill>
                <a:effectLst/>
                <a:latin typeface="JetBrains Mono"/>
              </a:rPr>
              <a:t>'/home/</a:t>
            </a:r>
            <a:r>
              <a:rPr kumimoji="0" lang="es-MX" altLang="es-MX" sz="1200" b="0" i="0" u="none" strike="noStrike" cap="none" normalizeH="0" baseline="0" dirty="0" err="1">
                <a:ln>
                  <a:noFill/>
                </a:ln>
                <a:solidFill>
                  <a:srgbClr val="067D17"/>
                </a:solidFill>
                <a:effectLst/>
                <a:latin typeface="JetBrains Mono"/>
              </a:rPr>
              <a:t>gpadmin</a:t>
            </a:r>
            <a:r>
              <a:rPr kumimoji="0" lang="es-MX" altLang="es-MX" sz="1200" b="0" i="0" u="none" strike="noStrike" cap="none" normalizeH="0" baseline="0" dirty="0">
                <a:ln>
                  <a:noFill/>
                </a:ln>
                <a:solidFill>
                  <a:srgbClr val="067D17"/>
                </a:solidFill>
                <a:effectLst/>
                <a:latin typeface="JetBrains Mono"/>
              </a:rPr>
              <a:t>/sp500.csv' </a:t>
            </a:r>
            <a:r>
              <a:rPr kumimoji="0" lang="es-MX" altLang="es-MX" sz="1200" b="0" i="0" u="none" strike="noStrike" cap="none" normalizeH="0" baseline="0" dirty="0" err="1">
                <a:ln>
                  <a:noFill/>
                </a:ln>
                <a:solidFill>
                  <a:srgbClr val="0033B3"/>
                </a:solidFill>
                <a:effectLst/>
                <a:latin typeface="JetBrains Mono"/>
              </a:rPr>
              <a:t>with</a:t>
            </a:r>
            <a:r>
              <a:rPr kumimoji="0" lang="es-MX" altLang="es-MX" sz="1200" b="0" i="0" u="none" strike="noStrike" cap="none" normalizeH="0" baseline="0" dirty="0">
                <a:ln>
                  <a:noFill/>
                </a:ln>
                <a:solidFill>
                  <a:srgbClr val="0033B3"/>
                </a:solidFill>
                <a:effectLst/>
                <a:latin typeface="JetBrains Mono"/>
              </a:rPr>
              <a:t> </a:t>
            </a:r>
            <a:r>
              <a:rPr kumimoji="0" lang="es-MX" altLang="es-MX" sz="1200" b="0" i="0" u="none" strike="noStrike" cap="none" normalizeH="0" baseline="0" dirty="0" err="1">
                <a:ln>
                  <a:noFill/>
                </a:ln>
                <a:solidFill>
                  <a:srgbClr val="0033B3"/>
                </a:solidFill>
                <a:effectLst/>
                <a:latin typeface="JetBrains Mono"/>
              </a:rPr>
              <a:t>header</a:t>
            </a:r>
            <a:r>
              <a:rPr kumimoji="0" lang="es-MX" altLang="es-MX" sz="1200" b="0" i="0" u="none" strike="noStrike" cap="none" normalizeH="0" baseline="0" dirty="0">
                <a:ln>
                  <a:noFill/>
                </a:ln>
                <a:solidFill>
                  <a:srgbClr val="0033B3"/>
                </a:solidFill>
                <a:effectLst/>
                <a:latin typeface="JetBrains Mono"/>
              </a:rPr>
              <a:t> NULL </a:t>
            </a:r>
            <a:r>
              <a:rPr kumimoji="0" lang="es-MX" altLang="es-MX" sz="1200" b="0" i="0" u="none" strike="noStrike" cap="none" normalizeH="0" baseline="0" dirty="0">
                <a:ln>
                  <a:noFill/>
                </a:ln>
                <a:solidFill>
                  <a:srgbClr val="067D17"/>
                </a:solidFill>
                <a:effectLst/>
                <a:latin typeface="JetBrains Mono"/>
              </a:rPr>
              <a:t>'""' </a:t>
            </a:r>
            <a:r>
              <a:rPr kumimoji="0" lang="es-MX" altLang="es-MX" sz="1200" b="0" i="0" u="none" strike="noStrike" cap="none" normalizeH="0" baseline="0" dirty="0">
                <a:ln>
                  <a:noFill/>
                </a:ln>
                <a:solidFill>
                  <a:srgbClr val="0033B3"/>
                </a:solidFill>
                <a:effectLst/>
                <a:latin typeface="JetBrains Mono"/>
              </a:rPr>
              <a:t>DELIMITER </a:t>
            </a:r>
            <a:r>
              <a:rPr kumimoji="0" lang="es-MX" altLang="es-MX" sz="1200" b="0" i="0" u="none" strike="noStrike" cap="none" normalizeH="0" baseline="0" dirty="0">
                <a:ln>
                  <a:noFill/>
                </a:ln>
                <a:solidFill>
                  <a:srgbClr val="067D17"/>
                </a:solidFill>
                <a:effectLst/>
                <a:latin typeface="JetBrains Mono"/>
              </a:rPr>
              <a:t>','</a:t>
            </a:r>
            <a:r>
              <a:rPr kumimoji="0" lang="es-MX" altLang="es-MX" sz="1200" b="0" i="0" u="none" strike="noStrike" cap="none" normalizeH="0" baseline="0" dirty="0">
                <a:ln>
                  <a:noFill/>
                </a:ln>
                <a:solidFill>
                  <a:srgbClr val="080808"/>
                </a:solidFill>
                <a:effectLst/>
                <a:latin typeface="JetBrains Mono"/>
              </a:rPr>
              <a:t>;</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F2624A0-41D0-4231-BBCD-F6C49C756F79}"/>
              </a:ext>
            </a:extLst>
          </p:cNvPr>
          <p:cNvSpPr>
            <a:spLocks noChangeArrowheads="1"/>
          </p:cNvSpPr>
          <p:nvPr/>
        </p:nvSpPr>
        <p:spPr bwMode="auto">
          <a:xfrm>
            <a:off x="6027803" y="1552190"/>
            <a:ext cx="4211273"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err="1">
                <a:ln>
                  <a:noFill/>
                </a:ln>
                <a:solidFill>
                  <a:srgbClr val="0033B3"/>
                </a:solidFill>
                <a:effectLst/>
                <a:latin typeface="JetBrains Mono"/>
              </a:rPr>
              <a:t>insert</a:t>
            </a:r>
            <a:r>
              <a:rPr kumimoji="0" lang="es-MX" altLang="es-MX" sz="1200" b="0" i="0" u="none" strike="noStrike" cap="none" normalizeH="0" baseline="0" dirty="0">
                <a:ln>
                  <a:noFill/>
                </a:ln>
                <a:solidFill>
                  <a:srgbClr val="0033B3"/>
                </a:solidFill>
                <a:effectLst/>
                <a:latin typeface="JetBrains Mono"/>
              </a:rPr>
              <a:t> </a:t>
            </a:r>
            <a:r>
              <a:rPr kumimoji="0" lang="es-MX" altLang="es-MX" sz="1200" b="0" i="0" u="none" strike="noStrike" cap="none" normalizeH="0" baseline="0" dirty="0" err="1">
                <a:ln>
                  <a:noFill/>
                </a:ln>
                <a:solidFill>
                  <a:srgbClr val="0033B3"/>
                </a:solidFill>
                <a:effectLst/>
                <a:latin typeface="JetBrains Mono"/>
              </a:rPr>
              <a:t>into</a:t>
            </a:r>
            <a:r>
              <a:rPr kumimoji="0" lang="es-MX" altLang="es-MX" sz="1200" b="0" i="0" u="none" strike="noStrike" cap="none" normalizeH="0" baseline="0" dirty="0">
                <a:ln>
                  <a:noFill/>
                </a:ln>
                <a:solidFill>
                  <a:srgbClr val="0033B3"/>
                </a:solidFill>
                <a:effectLst/>
                <a:latin typeface="JetBrains Mono"/>
              </a:rPr>
              <a:t> </a:t>
            </a:r>
            <a:r>
              <a:rPr kumimoji="0" lang="es-MX" altLang="es-MX" sz="1200" b="0" i="0" u="none" strike="noStrike" cap="none" normalizeH="0" baseline="0" dirty="0" err="1">
                <a:ln>
                  <a:noFill/>
                </a:ln>
                <a:solidFill>
                  <a:srgbClr val="000000"/>
                </a:solidFill>
                <a:effectLst/>
                <a:latin typeface="JetBrains Mono"/>
              </a:rPr>
              <a:t>finance</a:t>
            </a:r>
            <a:r>
              <a:rPr kumimoji="0" lang="es-MX" altLang="es-MX" sz="1200" b="0" i="0" u="none" strike="noStrike" cap="none" normalizeH="0" baseline="0" dirty="0" err="1">
                <a:ln>
                  <a:noFill/>
                </a:ln>
                <a:solidFill>
                  <a:srgbClr val="080808"/>
                </a:solidFill>
                <a:effectLst/>
                <a:latin typeface="JetBrains Mono"/>
              </a:rPr>
              <a:t>.</a:t>
            </a:r>
            <a:r>
              <a:rPr kumimoji="0" lang="es-MX" altLang="es-MX" sz="1200" b="0" i="0" u="none" strike="noStrike" cap="none" normalizeH="0" baseline="0" dirty="0" err="1">
                <a:ln>
                  <a:noFill/>
                </a:ln>
                <a:solidFill>
                  <a:srgbClr val="000000"/>
                </a:solidFill>
                <a:effectLst/>
                <a:latin typeface="JetBrains Mono"/>
              </a:rPr>
              <a:t>stock</a:t>
            </a:r>
            <a:r>
              <a:rPr kumimoji="0" lang="es-MX" altLang="es-MX" sz="1200" b="0" i="0" u="none" strike="noStrike" cap="none" normalizeH="0" baseline="0" dirty="0">
                <a:ln>
                  <a:noFill/>
                </a:ln>
                <a:solidFill>
                  <a:srgbClr val="080808"/>
                </a:solidFill>
                <a:effectLst/>
                <a:latin typeface="JetBrains Mono"/>
              </a:rPr>
              <a:t>(</a:t>
            </a:r>
            <a:r>
              <a:rPr kumimoji="0" lang="es-MX" altLang="es-MX" sz="1200" b="0" i="0" u="none" strike="noStrike" cap="none" normalizeH="0" baseline="0" dirty="0" err="1">
                <a:ln>
                  <a:noFill/>
                </a:ln>
                <a:solidFill>
                  <a:srgbClr val="871094"/>
                </a:solidFill>
                <a:effectLst/>
                <a:latin typeface="JetBrains Mono"/>
              </a:rPr>
              <a:t>date_point</a:t>
            </a: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871094"/>
                </a:solidFill>
                <a:effectLst/>
                <a:latin typeface="JetBrains Mono"/>
              </a:rPr>
              <a:t>low</a:t>
            </a: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a:ln>
                  <a:noFill/>
                </a:ln>
                <a:solidFill>
                  <a:srgbClr val="871094"/>
                </a:solidFill>
                <a:effectLst/>
                <a:latin typeface="JetBrains Mono"/>
              </a:rPr>
              <a:t>open</a:t>
            </a: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871094"/>
                </a:solidFill>
                <a:effectLst/>
                <a:latin typeface="JetBrains Mono"/>
              </a:rPr>
              <a:t>volume</a:t>
            </a: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871094"/>
                </a:solidFill>
                <a:effectLst/>
                <a:latin typeface="JetBrains Mono"/>
              </a:rPr>
              <a:t>high</a:t>
            </a: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871094"/>
                </a:solidFill>
                <a:effectLst/>
                <a:latin typeface="JetBrains Mono"/>
              </a:rPr>
              <a:t>adjusted</a:t>
            </a: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err="1">
                <a:ln>
                  <a:noFill/>
                </a:ln>
                <a:solidFill>
                  <a:srgbClr val="871094"/>
                </a:solidFill>
                <a:effectLst/>
                <a:latin typeface="JetBrains Mono"/>
              </a:rPr>
              <a:t>close</a:t>
            </a: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a:ln>
                  <a:noFill/>
                </a:ln>
                <a:solidFill>
                  <a:srgbClr val="871094"/>
                </a:solidFill>
                <a:effectLst/>
                <a:latin typeface="JetBrains Mono"/>
              </a:rPr>
              <a:t>stock</a:t>
            </a:r>
            <a:r>
              <a:rPr kumimoji="0" lang="es-MX" altLang="es-MX" sz="1200" b="0" i="0" u="none" strike="noStrike" cap="none" normalizeH="0" baseline="0" dirty="0">
                <a:ln>
                  <a:noFill/>
                </a:ln>
                <a:solidFill>
                  <a:srgbClr val="080808"/>
                </a:solidFill>
                <a:effectLst/>
                <a:latin typeface="JetBrains Mono"/>
              </a:rPr>
              <a:t>)</a:t>
            </a:r>
            <a:br>
              <a:rPr kumimoji="0" lang="es-MX" altLang="es-MX" sz="1200" b="0" i="0" u="none" strike="noStrike" cap="none" normalizeH="0" baseline="0" dirty="0">
                <a:ln>
                  <a:noFill/>
                </a:ln>
                <a:solidFill>
                  <a:srgbClr val="080808"/>
                </a:solidFill>
                <a:effectLst/>
                <a:latin typeface="JetBrains Mono"/>
              </a:rPr>
            </a:br>
            <a:r>
              <a:rPr kumimoji="0" lang="es-MX" altLang="es-MX" sz="1200" b="0" i="0" u="none" strike="noStrike" cap="none" normalizeH="0" baseline="0" dirty="0" err="1">
                <a:ln>
                  <a:noFill/>
                </a:ln>
                <a:solidFill>
                  <a:srgbClr val="0033B3"/>
                </a:solidFill>
                <a:effectLst/>
                <a:latin typeface="JetBrains Mono"/>
              </a:rPr>
              <a:t>values</a:t>
            </a:r>
            <a:r>
              <a:rPr kumimoji="0" lang="es-MX" altLang="es-MX" sz="1200" b="0" i="0" u="none" strike="noStrike" cap="none" normalizeH="0" baseline="0" dirty="0">
                <a:ln>
                  <a:noFill/>
                </a:ln>
                <a:solidFill>
                  <a:srgbClr val="0033B3"/>
                </a:solidFill>
                <a:effectLst/>
                <a:latin typeface="JetBrains Mono"/>
              </a:rPr>
              <a:t> </a:t>
            </a:r>
            <a:r>
              <a:rPr kumimoji="0" lang="es-MX" altLang="es-MX" sz="1200" b="0" i="0" u="none" strike="noStrike" cap="none" normalizeH="0" baseline="0" dirty="0">
                <a:ln>
                  <a:noFill/>
                </a:ln>
                <a:solidFill>
                  <a:srgbClr val="080808"/>
                </a:solidFill>
                <a:effectLst/>
                <a:latin typeface="JetBrains Mono"/>
              </a:rPr>
              <a:t>(</a:t>
            </a:r>
            <a:r>
              <a:rPr kumimoji="0" lang="es-MX" altLang="es-MX" sz="1200" b="0" i="1" u="none" strike="noStrike" cap="none" normalizeH="0" baseline="0" dirty="0" err="1">
                <a:ln>
                  <a:noFill/>
                </a:ln>
                <a:solidFill>
                  <a:srgbClr val="080808"/>
                </a:solidFill>
                <a:effectLst/>
                <a:latin typeface="JetBrains Mono"/>
              </a:rPr>
              <a:t>now</a:t>
            </a:r>
            <a:r>
              <a:rPr kumimoji="0" lang="es-MX" altLang="es-MX" sz="1200" b="0" i="0" u="none" strike="noStrike" cap="none" normalizeH="0" baseline="0" dirty="0">
                <a:ln>
                  <a:noFill/>
                </a:ln>
                <a:solidFill>
                  <a:srgbClr val="080808"/>
                </a:solidFill>
                <a:effectLst/>
                <a:latin typeface="JetBrains Mono"/>
              </a:rPr>
              <a:t>(), </a:t>
            </a:r>
            <a:r>
              <a:rPr kumimoji="0" lang="es-MX" altLang="es-MX" sz="1200" b="0" i="0" u="none" strike="noStrike" cap="none" normalizeH="0" baseline="0" dirty="0">
                <a:ln>
                  <a:noFill/>
                </a:ln>
                <a:solidFill>
                  <a:srgbClr val="1750EB"/>
                </a:solidFill>
                <a:effectLst/>
                <a:latin typeface="JetBrains Mono"/>
              </a:rPr>
              <a:t>0</a:t>
            </a:r>
            <a:r>
              <a:rPr kumimoji="0" lang="es-MX" altLang="es-MX" sz="1200" b="0" i="0" u="none" strike="noStrike" cap="none" normalizeH="0" baseline="0" dirty="0">
                <a:ln>
                  <a:noFill/>
                </a:ln>
                <a:solidFill>
                  <a:srgbClr val="080808"/>
                </a:solidFill>
                <a:effectLst/>
                <a:latin typeface="JetBrains Mono"/>
              </a:rPr>
              <a:t>,</a:t>
            </a:r>
            <a:r>
              <a:rPr kumimoji="0" lang="es-MX" altLang="es-MX" sz="1200" b="0" i="0" u="none" strike="noStrike" cap="none" normalizeH="0" baseline="0" dirty="0">
                <a:ln>
                  <a:noFill/>
                </a:ln>
                <a:solidFill>
                  <a:srgbClr val="1750EB"/>
                </a:solidFill>
                <a:effectLst/>
                <a:latin typeface="JetBrains Mono"/>
              </a:rPr>
              <a:t>0</a:t>
            </a:r>
            <a:r>
              <a:rPr kumimoji="0" lang="es-MX" altLang="es-MX" sz="1200" b="0" i="0" u="none" strike="noStrike" cap="none" normalizeH="0" baseline="0" dirty="0">
                <a:ln>
                  <a:noFill/>
                </a:ln>
                <a:solidFill>
                  <a:srgbClr val="080808"/>
                </a:solidFill>
                <a:effectLst/>
                <a:latin typeface="JetBrains Mono"/>
              </a:rPr>
              <a:t>,</a:t>
            </a:r>
            <a:r>
              <a:rPr kumimoji="0" lang="es-MX" altLang="es-MX" sz="1200" b="0" i="0" u="none" strike="noStrike" cap="none" normalizeH="0" baseline="0" dirty="0">
                <a:ln>
                  <a:noFill/>
                </a:ln>
                <a:solidFill>
                  <a:srgbClr val="1750EB"/>
                </a:solidFill>
                <a:effectLst/>
                <a:latin typeface="JetBrains Mono"/>
              </a:rPr>
              <a:t>0</a:t>
            </a:r>
            <a:r>
              <a:rPr kumimoji="0" lang="es-MX" altLang="es-MX" sz="1200" b="0" i="0" u="none" strike="noStrike" cap="none" normalizeH="0" baseline="0" dirty="0">
                <a:ln>
                  <a:noFill/>
                </a:ln>
                <a:solidFill>
                  <a:srgbClr val="080808"/>
                </a:solidFill>
                <a:effectLst/>
                <a:latin typeface="JetBrains Mono"/>
              </a:rPr>
              <a:t>,</a:t>
            </a:r>
            <a:r>
              <a:rPr kumimoji="0" lang="es-MX" altLang="es-MX" sz="1200" b="0" i="0" u="none" strike="noStrike" cap="none" normalizeH="0" baseline="0" dirty="0">
                <a:ln>
                  <a:noFill/>
                </a:ln>
                <a:solidFill>
                  <a:srgbClr val="1750EB"/>
                </a:solidFill>
                <a:effectLst/>
                <a:latin typeface="JetBrains Mono"/>
              </a:rPr>
              <a:t>0</a:t>
            </a:r>
            <a:r>
              <a:rPr kumimoji="0" lang="es-MX" altLang="es-MX" sz="1200" b="0" i="0" u="none" strike="noStrike" cap="none" normalizeH="0" baseline="0" dirty="0">
                <a:ln>
                  <a:noFill/>
                </a:ln>
                <a:solidFill>
                  <a:srgbClr val="080808"/>
                </a:solidFill>
                <a:effectLst/>
                <a:latin typeface="JetBrains Mono"/>
              </a:rPr>
              <a:t>,</a:t>
            </a:r>
            <a:r>
              <a:rPr kumimoji="0" lang="es-MX" altLang="es-MX" sz="1200" b="0" i="0" u="none" strike="noStrike" cap="none" normalizeH="0" baseline="0" dirty="0">
                <a:ln>
                  <a:noFill/>
                </a:ln>
                <a:solidFill>
                  <a:srgbClr val="1750EB"/>
                </a:solidFill>
                <a:effectLst/>
                <a:latin typeface="JetBrains Mono"/>
              </a:rPr>
              <a:t>0</a:t>
            </a:r>
            <a:r>
              <a:rPr kumimoji="0" lang="es-MX" altLang="es-MX" sz="1200" b="0" i="0" u="none" strike="noStrike" cap="none" normalizeH="0" baseline="0" dirty="0">
                <a:ln>
                  <a:noFill/>
                </a:ln>
                <a:solidFill>
                  <a:srgbClr val="080808"/>
                </a:solidFill>
                <a:effectLst/>
                <a:latin typeface="JetBrains Mono"/>
              </a:rPr>
              <a:t>,</a:t>
            </a:r>
            <a:r>
              <a:rPr kumimoji="0" lang="es-MX" altLang="es-MX" sz="1200" b="0" i="0" u="none" strike="noStrike" cap="none" normalizeH="0" baseline="0" dirty="0">
                <a:ln>
                  <a:noFill/>
                </a:ln>
                <a:solidFill>
                  <a:srgbClr val="1750EB"/>
                </a:solidFill>
                <a:effectLst/>
                <a:latin typeface="JetBrains Mono"/>
              </a:rPr>
              <a:t>0</a:t>
            </a:r>
            <a:r>
              <a:rPr kumimoji="0" lang="es-MX" altLang="es-MX" sz="1200" b="0" i="0" u="none" strike="noStrike" cap="none" normalizeH="0" baseline="0" dirty="0">
                <a:ln>
                  <a:noFill/>
                </a:ln>
                <a:solidFill>
                  <a:srgbClr val="080808"/>
                </a:solidFill>
                <a:effectLst/>
                <a:latin typeface="JetBrains Mono"/>
              </a:rPr>
              <a:t>,</a:t>
            </a:r>
            <a:r>
              <a:rPr kumimoji="0" lang="es-MX" altLang="es-MX" sz="1200" b="0" i="0" u="none" strike="noStrike" cap="none" normalizeH="0" baseline="0" dirty="0">
                <a:ln>
                  <a:noFill/>
                </a:ln>
                <a:solidFill>
                  <a:srgbClr val="067D17"/>
                </a:solidFill>
                <a:effectLst/>
                <a:latin typeface="JetBrains Mono"/>
              </a:rPr>
              <a:t>'Stock'</a:t>
            </a:r>
            <a:r>
              <a:rPr kumimoji="0" lang="es-MX" altLang="es-MX" sz="1200" b="0" i="0" u="none" strike="noStrike" cap="none" normalizeH="0" baseline="0" dirty="0">
                <a:ln>
                  <a:noFill/>
                </a:ln>
                <a:solidFill>
                  <a:srgbClr val="080808"/>
                </a:solidFill>
                <a:effectLst/>
                <a:latin typeface="JetBrains Mono"/>
              </a:rPr>
              <a:t>);</a:t>
            </a:r>
            <a:endParaRPr kumimoji="0" lang="es-MX" altLang="es-MX" sz="32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7538CF48-481A-47ED-A4DD-5917C85976EC}"/>
              </a:ext>
            </a:extLst>
          </p:cNvPr>
          <p:cNvSpPr>
            <a:spLocks noChangeArrowheads="1"/>
          </p:cNvSpPr>
          <p:nvPr/>
        </p:nvSpPr>
        <p:spPr bwMode="auto">
          <a:xfrm>
            <a:off x="6096000" y="5074977"/>
            <a:ext cx="293164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a:ln>
                  <a:noFill/>
                </a:ln>
                <a:solidFill>
                  <a:srgbClr val="080808"/>
                </a:solidFill>
                <a:effectLst/>
                <a:latin typeface="JetBrains Mono"/>
              </a:rPr>
              <a:t>gpload -f sp500.yml -</a:t>
            </a:r>
            <a:r>
              <a:rPr kumimoji="0" lang="es-MX" altLang="es-MX" sz="1200" b="0" i="0" u="none" strike="noStrike" cap="none" normalizeH="0" baseline="0">
                <a:ln>
                  <a:noFill/>
                </a:ln>
                <a:solidFill>
                  <a:srgbClr val="0033B3"/>
                </a:solidFill>
                <a:effectLst/>
                <a:latin typeface="JetBrains Mono"/>
              </a:rPr>
              <a:t>W </a:t>
            </a:r>
            <a:r>
              <a:rPr kumimoji="0" lang="es-MX" altLang="es-MX" sz="1200" b="0" i="0" u="none" strike="noStrike" cap="none" normalizeH="0" baseline="0">
                <a:ln>
                  <a:noFill/>
                </a:ln>
                <a:solidFill>
                  <a:srgbClr val="080808"/>
                </a:solidFill>
                <a:effectLst/>
                <a:latin typeface="JetBrains Mono"/>
              </a:rPr>
              <a:t>-v</a:t>
            </a:r>
            <a:br>
              <a:rPr kumimoji="0" lang="es-MX" altLang="es-MX" sz="1200" b="0" i="0" u="none" strike="noStrike" cap="none" normalizeH="0" baseline="0">
                <a:ln>
                  <a:noFill/>
                </a:ln>
                <a:solidFill>
                  <a:srgbClr val="080808"/>
                </a:solidFill>
                <a:effectLst/>
                <a:latin typeface="JetBrains Mono"/>
              </a:rPr>
            </a:br>
            <a:r>
              <a:rPr kumimoji="0" lang="es-MX" altLang="es-MX" sz="1200" b="0" i="0" u="none" strike="noStrike" cap="none" normalizeH="0" baseline="0">
                <a:ln>
                  <a:noFill/>
                </a:ln>
                <a:solidFill>
                  <a:srgbClr val="080808"/>
                </a:solidFill>
                <a:effectLst/>
                <a:latin typeface="JetBrains Mono"/>
              </a:rPr>
              <a:t>gpload -f sp500-fast.yml -</a:t>
            </a:r>
            <a:r>
              <a:rPr kumimoji="0" lang="es-MX" altLang="es-MX" sz="1200" b="0" i="0" u="none" strike="noStrike" cap="none" normalizeH="0" baseline="0">
                <a:ln>
                  <a:noFill/>
                </a:ln>
                <a:solidFill>
                  <a:srgbClr val="0033B3"/>
                </a:solidFill>
                <a:effectLst/>
                <a:latin typeface="JetBrains Mono"/>
              </a:rPr>
              <a:t>W </a:t>
            </a:r>
            <a:r>
              <a:rPr kumimoji="0" lang="es-MX" altLang="es-MX" sz="1200" b="0" i="0" u="none" strike="noStrike" cap="none" normalizeH="0" baseline="0">
                <a:ln>
                  <a:noFill/>
                </a:ln>
                <a:solidFill>
                  <a:srgbClr val="080808"/>
                </a:solidFill>
                <a:effectLst/>
                <a:latin typeface="JetBrains Mono"/>
              </a:rPr>
              <a:t>-v</a:t>
            </a:r>
            <a:endParaRPr kumimoji="0" lang="es-MX" altLang="es-MX"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33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ACA160-13F2-4D71-B05E-22DA83D40331}"/>
              </a:ext>
            </a:extLst>
          </p:cNvPr>
          <p:cNvSpPr>
            <a:spLocks noGrp="1"/>
          </p:cNvSpPr>
          <p:nvPr>
            <p:ph type="title"/>
          </p:nvPr>
        </p:nvSpPr>
        <p:spPr/>
        <p:txBody>
          <a:bodyPr/>
          <a:lstStyle/>
          <a:p>
            <a:r>
              <a:rPr lang="es-MX"/>
              <a:t>¿Cómo realizar un </a:t>
            </a:r>
            <a:r>
              <a:rPr lang="es-MX" err="1"/>
              <a:t>upgrade</a:t>
            </a:r>
            <a:r>
              <a:rPr lang="es-MX"/>
              <a:t>?</a:t>
            </a:r>
          </a:p>
        </p:txBody>
      </p:sp>
      <p:sp>
        <p:nvSpPr>
          <p:cNvPr id="3" name="Marcador de contenido 2">
            <a:extLst>
              <a:ext uri="{FF2B5EF4-FFF2-40B4-BE49-F238E27FC236}">
                <a16:creationId xmlns:a16="http://schemas.microsoft.com/office/drawing/2014/main" id="{6871D884-0FB8-451C-94F0-F9FCE06C8D17}"/>
              </a:ext>
            </a:extLst>
          </p:cNvPr>
          <p:cNvSpPr>
            <a:spLocks noGrp="1"/>
          </p:cNvSpPr>
          <p:nvPr>
            <p:ph sz="half" idx="1"/>
          </p:nvPr>
        </p:nvSpPr>
        <p:spPr>
          <a:xfrm>
            <a:off x="838201" y="1825625"/>
            <a:ext cx="5181600" cy="4351338"/>
          </a:xfrm>
        </p:spPr>
        <p:txBody>
          <a:bodyPr>
            <a:normAutofit/>
          </a:bodyPr>
          <a:lstStyle/>
          <a:p>
            <a:pPr algn="just"/>
            <a:r>
              <a:rPr lang="es-MX" sz="2400">
                <a:latin typeface="+mn-lt"/>
              </a:rPr>
              <a:t>Para las versiones de Greenplum 4.3 o Greenplum 5.X se debe realizar un GPBACKUP y realizar un GPRESTORE o GPCOPY en el nuevo clúster de Greenplum 6 es decir no será nada sencilla una migración </a:t>
            </a:r>
          </a:p>
          <a:p>
            <a:pPr algn="just"/>
            <a:endParaRPr lang="es-MX" sz="2400">
              <a:latin typeface="+mn-lt"/>
            </a:endParaRPr>
          </a:p>
          <a:p>
            <a:pPr algn="just"/>
            <a:r>
              <a:rPr lang="es-MX" sz="2400">
                <a:latin typeface="+mn-lt"/>
              </a:rPr>
              <a:t>Para versiones de Greenplum 6.X, utilizar las guías de migración y la herramienta GPUPGRADE</a:t>
            </a:r>
          </a:p>
        </p:txBody>
      </p:sp>
      <p:sp>
        <p:nvSpPr>
          <p:cNvPr id="4" name="Marcador de contenido 3">
            <a:extLst>
              <a:ext uri="{FF2B5EF4-FFF2-40B4-BE49-F238E27FC236}">
                <a16:creationId xmlns:a16="http://schemas.microsoft.com/office/drawing/2014/main" id="{716BA547-AA39-4EE8-ABC8-8D6E1E628F5B}"/>
              </a:ext>
            </a:extLst>
          </p:cNvPr>
          <p:cNvSpPr>
            <a:spLocks noGrp="1"/>
          </p:cNvSpPr>
          <p:nvPr>
            <p:ph sz="half" idx="2"/>
          </p:nvPr>
        </p:nvSpPr>
        <p:spPr>
          <a:xfrm>
            <a:off x="6686263" y="4041052"/>
            <a:ext cx="4798054" cy="434475"/>
          </a:xfrm>
        </p:spPr>
        <p:txBody>
          <a:bodyPr/>
          <a:lstStyle/>
          <a:p>
            <a:pPr marL="0" indent="0">
              <a:buNone/>
            </a:pPr>
            <a:r>
              <a:rPr lang="es-MX" sz="1400" dirty="0" err="1">
                <a:latin typeface="+mj-lt"/>
                <a:hlinkClick r:id="rId3"/>
              </a:rPr>
              <a:t>Upgrade</a:t>
            </a:r>
            <a:endParaRPr lang="es-MX" sz="1400" dirty="0">
              <a:latin typeface="+mj-lt"/>
              <a:hlinkClick r:id="rId3"/>
            </a:endParaRPr>
          </a:p>
          <a:p>
            <a:pPr marL="0" indent="0">
              <a:buNone/>
            </a:pPr>
            <a:endParaRPr lang="es-MX" dirty="0"/>
          </a:p>
        </p:txBody>
      </p:sp>
      <p:pic>
        <p:nvPicPr>
          <p:cNvPr id="6" name="Imagen 5">
            <a:extLst>
              <a:ext uri="{FF2B5EF4-FFF2-40B4-BE49-F238E27FC236}">
                <a16:creationId xmlns:a16="http://schemas.microsoft.com/office/drawing/2014/main" id="{A58E2249-3DCC-4EC1-974D-12D0F74CA9BF}"/>
              </a:ext>
            </a:extLst>
          </p:cNvPr>
          <p:cNvPicPr>
            <a:picLocks noChangeAspect="1"/>
          </p:cNvPicPr>
          <p:nvPr/>
        </p:nvPicPr>
        <p:blipFill>
          <a:blip r:embed="rId4"/>
          <a:stretch>
            <a:fillRect/>
          </a:stretch>
        </p:blipFill>
        <p:spPr>
          <a:xfrm>
            <a:off x="6686263" y="1761893"/>
            <a:ext cx="4798053" cy="2207954"/>
          </a:xfrm>
          <a:prstGeom prst="rect">
            <a:avLst/>
          </a:prstGeom>
        </p:spPr>
      </p:pic>
      <p:sp>
        <p:nvSpPr>
          <p:cNvPr id="5" name="CuadroTexto 4">
            <a:extLst>
              <a:ext uri="{FF2B5EF4-FFF2-40B4-BE49-F238E27FC236}">
                <a16:creationId xmlns:a16="http://schemas.microsoft.com/office/drawing/2014/main" id="{E2966AFB-B31E-499B-B244-508015391F7F}"/>
              </a:ext>
            </a:extLst>
          </p:cNvPr>
          <p:cNvSpPr txBox="1"/>
          <p:nvPr/>
        </p:nvSpPr>
        <p:spPr>
          <a:xfrm>
            <a:off x="6736360" y="4475527"/>
            <a:ext cx="4803751" cy="369332"/>
          </a:xfrm>
          <a:prstGeom prst="rect">
            <a:avLst/>
          </a:prstGeom>
          <a:noFill/>
        </p:spPr>
        <p:txBody>
          <a:bodyPr wrap="none" rtlCol="0">
            <a:spAutoFit/>
          </a:bodyPr>
          <a:lstStyle/>
          <a:p>
            <a:r>
              <a:rPr lang="es-MX" dirty="0">
                <a:hlinkClick r:id="rId5"/>
              </a:rPr>
              <a:t>https://github.com/greenplum-db/gpdb/releases</a:t>
            </a:r>
            <a:endParaRPr lang="es-MX" dirty="0"/>
          </a:p>
        </p:txBody>
      </p:sp>
    </p:spTree>
    <p:extLst>
      <p:ext uri="{BB962C8B-B14F-4D97-AF65-F5344CB8AC3E}">
        <p14:creationId xmlns:p14="http://schemas.microsoft.com/office/powerpoint/2010/main" val="39407956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C87565-6B3C-4A4B-879C-02D1CC01F9AE}"/>
              </a:ext>
            </a:extLst>
          </p:cNvPr>
          <p:cNvSpPr>
            <a:spLocks noGrp="1"/>
          </p:cNvSpPr>
          <p:nvPr>
            <p:ph type="title"/>
          </p:nvPr>
        </p:nvSpPr>
        <p:spPr/>
        <p:txBody>
          <a:bodyPr/>
          <a:lstStyle/>
          <a:p>
            <a:r>
              <a:rPr lang="es-MX" dirty="0"/>
              <a:t>GPLOAD</a:t>
            </a:r>
          </a:p>
        </p:txBody>
      </p:sp>
      <p:pic>
        <p:nvPicPr>
          <p:cNvPr id="5" name="Marcador de contenido 4">
            <a:extLst>
              <a:ext uri="{FF2B5EF4-FFF2-40B4-BE49-F238E27FC236}">
                <a16:creationId xmlns:a16="http://schemas.microsoft.com/office/drawing/2014/main" id="{776CEDAF-60FF-4F15-87BD-1CF55E5F5FEF}"/>
              </a:ext>
            </a:extLst>
          </p:cNvPr>
          <p:cNvPicPr>
            <a:picLocks noGrp="1" noChangeAspect="1"/>
          </p:cNvPicPr>
          <p:nvPr>
            <p:ph idx="1"/>
          </p:nvPr>
        </p:nvPicPr>
        <p:blipFill>
          <a:blip r:embed="rId2"/>
          <a:stretch>
            <a:fillRect/>
          </a:stretch>
        </p:blipFill>
        <p:spPr>
          <a:xfrm>
            <a:off x="2096503" y="1825625"/>
            <a:ext cx="7998994" cy="4351338"/>
          </a:xfrm>
        </p:spPr>
      </p:pic>
    </p:spTree>
    <p:extLst>
      <p:ext uri="{BB962C8B-B14F-4D97-AF65-F5344CB8AC3E}">
        <p14:creationId xmlns:p14="http://schemas.microsoft.com/office/powerpoint/2010/main" val="1516299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4D22BE-8575-46AA-A042-0D0DCF5DE13C}"/>
              </a:ext>
            </a:extLst>
          </p:cNvPr>
          <p:cNvSpPr>
            <a:spLocks noGrp="1"/>
          </p:cNvSpPr>
          <p:nvPr>
            <p:ph type="title"/>
          </p:nvPr>
        </p:nvSpPr>
        <p:spPr/>
        <p:txBody>
          <a:bodyPr/>
          <a:lstStyle/>
          <a:p>
            <a:r>
              <a:rPr lang="es-MX" dirty="0"/>
              <a:t>En general…</a:t>
            </a:r>
          </a:p>
        </p:txBody>
      </p:sp>
      <p:pic>
        <p:nvPicPr>
          <p:cNvPr id="5" name="Marcador de contenido 4" descr="Diagrama&#10;&#10;Descripción generada automáticamente">
            <a:extLst>
              <a:ext uri="{FF2B5EF4-FFF2-40B4-BE49-F238E27FC236}">
                <a16:creationId xmlns:a16="http://schemas.microsoft.com/office/drawing/2014/main" id="{0099B60D-CAB4-494E-B5B6-6420761DD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2332" y="1825625"/>
            <a:ext cx="9047335" cy="4351338"/>
          </a:xfrm>
        </p:spPr>
      </p:pic>
    </p:spTree>
    <p:extLst>
      <p:ext uri="{BB962C8B-B14F-4D97-AF65-F5344CB8AC3E}">
        <p14:creationId xmlns:p14="http://schemas.microsoft.com/office/powerpoint/2010/main" val="3756233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D226-6A63-4B4C-8538-62A28D04FE6A}"/>
              </a:ext>
            </a:extLst>
          </p:cNvPr>
          <p:cNvSpPr>
            <a:spLocks noGrp="1"/>
          </p:cNvSpPr>
          <p:nvPr>
            <p:ph type="title"/>
          </p:nvPr>
        </p:nvSpPr>
        <p:spPr>
          <a:xfrm>
            <a:off x="838200" y="365125"/>
            <a:ext cx="10515600" cy="1325563"/>
          </a:xfrm>
        </p:spPr>
        <p:txBody>
          <a:bodyPr anchor="ctr">
            <a:normAutofit/>
          </a:bodyPr>
          <a:lstStyle/>
          <a:p>
            <a:pPr algn="ctr"/>
            <a:r>
              <a:rPr lang="en-US"/>
              <a:t>Greenplum database overview</a:t>
            </a:r>
            <a:endParaRPr lang="es-MX"/>
          </a:p>
        </p:txBody>
      </p:sp>
      <p:pic>
        <p:nvPicPr>
          <p:cNvPr id="2050" name="Picture 2">
            <a:extLst>
              <a:ext uri="{FF2B5EF4-FFF2-40B4-BE49-F238E27FC236}">
                <a16:creationId xmlns:a16="http://schemas.microsoft.com/office/drawing/2014/main" id="{B9CF794F-3E6F-4C24-982B-35731A57BBF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188906" y="1811121"/>
            <a:ext cx="7814187" cy="415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71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0B56-0635-45B4-9865-460301E8BBF3}"/>
              </a:ext>
            </a:extLst>
          </p:cNvPr>
          <p:cNvSpPr>
            <a:spLocks noGrp="1"/>
          </p:cNvSpPr>
          <p:nvPr>
            <p:ph type="title"/>
          </p:nvPr>
        </p:nvSpPr>
        <p:spPr/>
        <p:txBody>
          <a:bodyPr/>
          <a:lstStyle/>
          <a:p>
            <a:r>
              <a:rPr lang="en-US"/>
              <a:t>Greenplum database features</a:t>
            </a:r>
            <a:endParaRPr lang="es-MX"/>
          </a:p>
        </p:txBody>
      </p:sp>
      <p:sp>
        <p:nvSpPr>
          <p:cNvPr id="3" name="Content Placeholder 2">
            <a:extLst>
              <a:ext uri="{FF2B5EF4-FFF2-40B4-BE49-F238E27FC236}">
                <a16:creationId xmlns:a16="http://schemas.microsoft.com/office/drawing/2014/main" id="{57ED9A24-0B59-49C8-906A-3A3D625A7CD5}"/>
              </a:ext>
            </a:extLst>
          </p:cNvPr>
          <p:cNvSpPr>
            <a:spLocks noGrp="1"/>
          </p:cNvSpPr>
          <p:nvPr>
            <p:ph idx="1"/>
          </p:nvPr>
        </p:nvSpPr>
        <p:spPr>
          <a:xfrm>
            <a:off x="838200" y="1825625"/>
            <a:ext cx="10776910" cy="4351338"/>
          </a:xfrm>
        </p:spPr>
        <p:txBody>
          <a:bodyPr numCol="2">
            <a:normAutofit/>
          </a:bodyPr>
          <a:lstStyle/>
          <a:p>
            <a:pPr algn="just"/>
            <a:r>
              <a:rPr lang="es-MX" sz="2400" dirty="0">
                <a:latin typeface="+mn-lt"/>
              </a:rPr>
              <a:t>Es una base de datos distribuida</a:t>
            </a:r>
          </a:p>
          <a:p>
            <a:pPr algn="just"/>
            <a:r>
              <a:rPr lang="es-MX" sz="2400" dirty="0">
                <a:latin typeface="+mn-lt"/>
              </a:rPr>
              <a:t>Posee redundancia de información nativa para evitar la perdida de datos y minimizar el DOWNTIME</a:t>
            </a:r>
          </a:p>
          <a:p>
            <a:pPr marL="0" indent="0" algn="just">
              <a:buNone/>
            </a:pPr>
            <a:endParaRPr lang="es-MX" sz="2400" dirty="0">
              <a:latin typeface="+mn-lt"/>
            </a:endParaRPr>
          </a:p>
          <a:p>
            <a:pPr algn="just"/>
            <a:r>
              <a:rPr lang="es-MX" sz="2400" dirty="0">
                <a:latin typeface="+mn-lt"/>
              </a:rPr>
              <a:t>Es una base de datos con almacenamiento polimórfico</a:t>
            </a:r>
          </a:p>
          <a:p>
            <a:pPr lvl="1" algn="just"/>
            <a:r>
              <a:rPr lang="es-MX" dirty="0">
                <a:latin typeface="+mn-lt"/>
              </a:rPr>
              <a:t>Columnar</a:t>
            </a:r>
          </a:p>
          <a:p>
            <a:pPr lvl="1" algn="just"/>
            <a:r>
              <a:rPr lang="es-MX" dirty="0">
                <a:latin typeface="+mn-lt"/>
              </a:rPr>
              <a:t>Basado en Renglones</a:t>
            </a:r>
          </a:p>
          <a:p>
            <a:pPr lvl="1" algn="just"/>
            <a:r>
              <a:rPr lang="es-MX" dirty="0">
                <a:latin typeface="+mn-lt"/>
              </a:rPr>
              <a:t>Archivos externos</a:t>
            </a:r>
          </a:p>
          <a:p>
            <a:pPr algn="just"/>
            <a:r>
              <a:rPr lang="es-MX" sz="2400" dirty="0">
                <a:latin typeface="+mn-lt"/>
              </a:rPr>
              <a:t>Posee un optimizador de planes de ejecución hecho a medida, pensando en la arquitectura MPP, y las cargas de trabajo de análisis OLAP, llamado ORCA</a:t>
            </a:r>
          </a:p>
          <a:p>
            <a:pPr lvl="1"/>
            <a:endParaRPr lang="es-MX" dirty="0"/>
          </a:p>
        </p:txBody>
      </p:sp>
      <p:pic>
        <p:nvPicPr>
          <p:cNvPr id="4" name="Imagen 3" descr="Icono&#10;&#10;Descripción generada automáticamente">
            <a:extLst>
              <a:ext uri="{FF2B5EF4-FFF2-40B4-BE49-F238E27FC236}">
                <a16:creationId xmlns:a16="http://schemas.microsoft.com/office/drawing/2014/main" id="{3642D76D-C29C-4FEE-B35B-56F6557AB5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1016" y1="27148" x2="41016" y2="27148"/>
                        <a14:foregroundMark x1="26367" y1="54102" x2="47266" y2="20117"/>
                        <a14:foregroundMark x1="47266" y1="20117" x2="21289" y2="71484"/>
                        <a14:foregroundMark x1="30078" y1="31055" x2="61328" y2="26758"/>
                        <a14:foregroundMark x1="55859" y1="29102" x2="59570" y2="22266"/>
                        <a14:foregroundMark x1="58203" y1="27344" x2="58008" y2="28711"/>
                        <a14:foregroundMark x1="59961" y1="30859" x2="60938" y2="25977"/>
                      </a14:backgroundRemoval>
                    </a14:imgEffect>
                  </a14:imgLayer>
                </a14:imgProps>
              </a:ext>
              <a:ext uri="{28A0092B-C50C-407E-A947-70E740481C1C}">
                <a14:useLocalDpi xmlns:a14="http://schemas.microsoft.com/office/drawing/2010/main" val="0"/>
              </a:ext>
            </a:extLst>
          </a:blip>
          <a:stretch>
            <a:fillRect/>
          </a:stretch>
        </p:blipFill>
        <p:spPr>
          <a:xfrm rot="1568283">
            <a:off x="7992691" y="3548240"/>
            <a:ext cx="1877463" cy="1851271"/>
          </a:xfrm>
          <a:prstGeom prst="rect">
            <a:avLst/>
          </a:prstGeom>
        </p:spPr>
      </p:pic>
    </p:spTree>
    <p:extLst>
      <p:ext uri="{BB962C8B-B14F-4D97-AF65-F5344CB8AC3E}">
        <p14:creationId xmlns:p14="http://schemas.microsoft.com/office/powerpoint/2010/main" val="1939634774"/>
      </p:ext>
    </p:extLst>
  </p:cSld>
  <p:clrMapOvr>
    <a:masterClrMapping/>
  </p:clrMapOvr>
</p:sld>
</file>

<file path=ppt/theme/theme1.xml><?xml version="1.0" encoding="utf-8"?>
<a:theme xmlns:a="http://schemas.openxmlformats.org/drawingml/2006/main" name="00_PPT_Theme_NoblePro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bleProg-theme" id="{B92786E7-8A7E-4B9D-9290-3E4211E95A29}" vid="{1E4D5ABF-276F-41A4-BEFA-EFA971AD6B3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00_PPT_Theme_NobleProg</Template>
  <TotalTime>4362</TotalTime>
  <Words>4396</Words>
  <Application>Microsoft Office PowerPoint</Application>
  <PresentationFormat>Panorámica</PresentationFormat>
  <Paragraphs>592</Paragraphs>
  <Slides>71</Slides>
  <Notes>14</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71</vt:i4>
      </vt:variant>
    </vt:vector>
  </HeadingPairs>
  <TitlesOfParts>
    <vt:vector size="87" baseType="lpstr">
      <vt:lpstr>-apple-system</vt:lpstr>
      <vt:lpstr>Arial</vt:lpstr>
      <vt:lpstr>Arial Narrow</vt:lpstr>
      <vt:lpstr>Calibri</vt:lpstr>
      <vt:lpstr>Calibri Light</vt:lpstr>
      <vt:lpstr>Cambria</vt:lpstr>
      <vt:lpstr>Consolas</vt:lpstr>
      <vt:lpstr>CourierNewPSMT</vt:lpstr>
      <vt:lpstr>JetBrains Mono</vt:lpstr>
      <vt:lpstr>Raleway-v4020</vt:lpstr>
      <vt:lpstr>Raleway-v4020 Black</vt:lpstr>
      <vt:lpstr>Raleway-v4020 Thin</vt:lpstr>
      <vt:lpstr>Roboto</vt:lpstr>
      <vt:lpstr>Trebuchet MS</vt:lpstr>
      <vt:lpstr>Wingdings</vt:lpstr>
      <vt:lpstr>00_PPT_Theme_NobleProg</vt:lpstr>
      <vt:lpstr>Greenplum</vt:lpstr>
      <vt:lpstr>La nueva Sociedad de la información requiere nuevas garantías </vt:lpstr>
      <vt:lpstr>Un poco de historia</vt:lpstr>
      <vt:lpstr>Greenplum database overview</vt:lpstr>
      <vt:lpstr>Greenplum database overview</vt:lpstr>
      <vt:lpstr>Greenplum database overview 6.20.0</vt:lpstr>
      <vt:lpstr>¿Cómo realizar un upgrade?</vt:lpstr>
      <vt:lpstr>Greenplum database overview</vt:lpstr>
      <vt:lpstr>Greenplum database features</vt:lpstr>
      <vt:lpstr>Greenplum database architecture</vt:lpstr>
      <vt:lpstr>Greenplum database architecture</vt:lpstr>
      <vt:lpstr>Greenplum database architecture</vt:lpstr>
      <vt:lpstr>Greenplum database architecture</vt:lpstr>
      <vt:lpstr>Greenplum database architecture</vt:lpstr>
      <vt:lpstr>Greenplum database architecture</vt:lpstr>
      <vt:lpstr>Greenplum database architecture</vt:lpstr>
      <vt:lpstr>Database installation </vt:lpstr>
      <vt:lpstr>Database installation – System preparation and verification</vt:lpstr>
      <vt:lpstr>Greenplum database initialization </vt:lpstr>
      <vt:lpstr>Greenplum database initialization finished</vt:lpstr>
      <vt:lpstr>PSQL CLI</vt:lpstr>
      <vt:lpstr>PSQL and utilities</vt:lpstr>
      <vt:lpstr>PSQL and utilities</vt:lpstr>
      <vt:lpstr>Gpinitstandby - Agregar un nodo master standby</vt:lpstr>
      <vt:lpstr>Gpaddmirrors – Agregar mirrors a greenplum</vt:lpstr>
      <vt:lpstr>Gpaddmirrors – Agregar mirrors a greenplum</vt:lpstr>
      <vt:lpstr>Acceso a Greenplum</vt:lpstr>
      <vt:lpstr>Métodos de autenticación </vt:lpstr>
      <vt:lpstr>Métodos de autenticación </vt:lpstr>
      <vt:lpstr>Parámetros de configuración </vt:lpstr>
      <vt:lpstr>Parámetros de configuración </vt:lpstr>
      <vt:lpstr>Parámetros de configuración </vt:lpstr>
      <vt:lpstr>Command Center</vt:lpstr>
      <vt:lpstr>Command Center</vt:lpstr>
      <vt:lpstr>Notas</vt:lpstr>
      <vt:lpstr>Greenplum</vt:lpstr>
      <vt:lpstr>Greenplum administration – create group</vt:lpstr>
      <vt:lpstr>Greenplum administration – create users</vt:lpstr>
      <vt:lpstr>Greenplum administration – grant privileges</vt:lpstr>
      <vt:lpstr>Greenplum administration – grant privileges</vt:lpstr>
      <vt:lpstr>Greenplum administration – grant privileges</vt:lpstr>
      <vt:lpstr>Greenplum - DDL</vt:lpstr>
      <vt:lpstr>Greenplum - DDL</vt:lpstr>
      <vt:lpstr>Greenplum administration – create a schema</vt:lpstr>
      <vt:lpstr>Greenplum - DDL</vt:lpstr>
      <vt:lpstr>Greenplum - Tablas</vt:lpstr>
      <vt:lpstr>Greenplum - Tablas</vt:lpstr>
      <vt:lpstr>Greenplum – Tipos de datos</vt:lpstr>
      <vt:lpstr>Greenplum – Tipos de datos</vt:lpstr>
      <vt:lpstr>Greenplum - Tablas</vt:lpstr>
      <vt:lpstr>Greenplum - DDL</vt:lpstr>
      <vt:lpstr>Greenplum - Tablas</vt:lpstr>
      <vt:lpstr>Greenplum - Política de distribución </vt:lpstr>
      <vt:lpstr>Greenplum - Política de distribución </vt:lpstr>
      <vt:lpstr>Greenplum - Tablas</vt:lpstr>
      <vt:lpstr>Greenplum – Storage Model</vt:lpstr>
      <vt:lpstr>Greenplum – Storage Model</vt:lpstr>
      <vt:lpstr>Greenplum - Tablas</vt:lpstr>
      <vt:lpstr>Greenplum – Compresión</vt:lpstr>
      <vt:lpstr>Greenplum – Compresión</vt:lpstr>
      <vt:lpstr>Greenplum – Compresión</vt:lpstr>
      <vt:lpstr>Greenplum – Algoritmos y compresiones</vt:lpstr>
      <vt:lpstr>Greenplum – Algoritmos y compresiones</vt:lpstr>
      <vt:lpstr>Greenplum – Particionamiento</vt:lpstr>
      <vt:lpstr>Greenplum – Particionamiento</vt:lpstr>
      <vt:lpstr>Particionamiento - ¿Cuándo particionar?</vt:lpstr>
      <vt:lpstr>Greenplum - DML</vt:lpstr>
      <vt:lpstr>Greenplum - DML</vt:lpstr>
      <vt:lpstr>Greenplum – Data loading</vt:lpstr>
      <vt:lpstr>GPLOAD</vt:lpstr>
      <vt:lpstr>En general…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Erica Meza Caram</dc:creator>
  <cp:lastModifiedBy>Julio César Romero Pérez</cp:lastModifiedBy>
  <cp:revision>2</cp:revision>
  <dcterms:created xsi:type="dcterms:W3CDTF">2021-05-11T16:15:21Z</dcterms:created>
  <dcterms:modified xsi:type="dcterms:W3CDTF">2022-04-21T18:06:07Z</dcterms:modified>
</cp:coreProperties>
</file>